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548" r:id="rId2"/>
    <p:sldId id="289" r:id="rId3"/>
    <p:sldId id="546" r:id="rId4"/>
    <p:sldId id="292" r:id="rId5"/>
    <p:sldId id="273" r:id="rId6"/>
    <p:sldId id="262" r:id="rId7"/>
    <p:sldId id="311" r:id="rId8"/>
    <p:sldId id="293" r:id="rId9"/>
    <p:sldId id="312" r:id="rId10"/>
    <p:sldId id="549" r:id="rId11"/>
    <p:sldId id="298" r:id="rId12"/>
    <p:sldId id="305" r:id="rId13"/>
    <p:sldId id="304" r:id="rId14"/>
    <p:sldId id="291" r:id="rId15"/>
    <p:sldId id="274" r:id="rId16"/>
    <p:sldId id="280" r:id="rId17"/>
    <p:sldId id="313" r:id="rId18"/>
    <p:sldId id="547" r:id="rId19"/>
    <p:sldId id="553" r:id="rId20"/>
    <p:sldId id="315" r:id="rId21"/>
    <p:sldId id="550"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C6E2"/>
    <a:srgbClr val="76B900"/>
    <a:srgbClr val="E5C4D6"/>
    <a:srgbClr val="BC38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3907" autoAdjust="0"/>
  </p:normalViewPr>
  <p:slideViewPr>
    <p:cSldViewPr>
      <p:cViewPr>
        <p:scale>
          <a:sx n="83" d="100"/>
          <a:sy n="83" d="100"/>
        </p:scale>
        <p:origin x="1212" y="11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4DDE24-6D40-47CF-A804-6A9D1E58A2B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BE54207A-FB6E-49D8-8EA0-AA5EA13D95C0}">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About Sandwell Residential Education Service</a:t>
          </a:r>
        </a:p>
      </dgm:t>
    </dgm:pt>
    <dgm:pt modelId="{0F2FAB4F-F17F-4B1D-9D43-9736A3D43054}" type="parTrans" cxnId="{D57CA849-57F1-4BC0-BB33-A0DB4A9A6C10}">
      <dgm:prSet/>
      <dgm:spPr/>
      <dgm:t>
        <a:bodyPr/>
        <a:lstStyle/>
        <a:p>
          <a:endParaRPr lang="en-GB"/>
        </a:p>
      </dgm:t>
    </dgm:pt>
    <dgm:pt modelId="{E9D4D1BE-864C-404D-AFAF-AD8531B53027}" type="sibTrans" cxnId="{D57CA849-57F1-4BC0-BB33-A0DB4A9A6C10}">
      <dgm:prSet/>
      <dgm:spPr/>
      <dgm:t>
        <a:bodyPr/>
        <a:lstStyle/>
        <a:p>
          <a:endParaRPr lang="en-GB"/>
        </a:p>
      </dgm:t>
    </dgm:pt>
    <dgm:pt modelId="{5301991E-6AC8-485A-B57A-863998961058}">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Your</a:t>
          </a:r>
          <a:r>
            <a:rPr lang="en-GB" sz="1600" b="1" dirty="0">
              <a:solidFill>
                <a:schemeClr val="tx1"/>
              </a:solidFill>
              <a:latin typeface="Arial" panose="020B0604020202020204" pitchFamily="34" charset="0"/>
              <a:cs typeface="Arial" panose="020B0604020202020204" pitchFamily="34" charset="0"/>
            </a:rPr>
            <a:t> centre: Frank Chapman </a:t>
          </a:r>
        </a:p>
      </dgm:t>
    </dgm:pt>
    <dgm:pt modelId="{2BE5CCD4-4764-4CC4-8909-E46AE9E9F6FE}" type="parTrans" cxnId="{49935319-2985-4B77-84D9-11A40667A308}">
      <dgm:prSet/>
      <dgm:spPr/>
      <dgm:t>
        <a:bodyPr/>
        <a:lstStyle/>
        <a:p>
          <a:endParaRPr lang="en-GB"/>
        </a:p>
      </dgm:t>
    </dgm:pt>
    <dgm:pt modelId="{37B2DB80-5F66-436D-96AF-ABB6E7799909}" type="sibTrans" cxnId="{49935319-2985-4B77-84D9-11A40667A308}">
      <dgm:prSet/>
      <dgm:spPr/>
      <dgm:t>
        <a:bodyPr/>
        <a:lstStyle/>
        <a:p>
          <a:endParaRPr lang="en-GB"/>
        </a:p>
      </dgm:t>
    </dgm:pt>
    <dgm:pt modelId="{C452853A-8E57-4459-8D17-B6065589109D}">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Activities and learning</a:t>
          </a:r>
        </a:p>
      </dgm:t>
    </dgm:pt>
    <dgm:pt modelId="{266668FD-6E93-454A-9BA6-C6C86655DDC2}" type="parTrans" cxnId="{FB0B6878-11A8-4119-B506-80FFA9D16758}">
      <dgm:prSet/>
      <dgm:spPr/>
      <dgm:t>
        <a:bodyPr/>
        <a:lstStyle/>
        <a:p>
          <a:endParaRPr lang="en-GB"/>
        </a:p>
      </dgm:t>
    </dgm:pt>
    <dgm:pt modelId="{20F43770-760C-4EB6-A093-41AE038AF904}" type="sibTrans" cxnId="{FB0B6878-11A8-4119-B506-80FFA9D16758}">
      <dgm:prSet/>
      <dgm:spPr/>
      <dgm:t>
        <a:bodyPr/>
        <a:lstStyle/>
        <a:p>
          <a:endParaRPr lang="en-GB"/>
        </a:p>
      </dgm:t>
    </dgm:pt>
    <dgm:pt modelId="{F010D496-72BF-488C-B96D-69DB69EE656B}">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Teacher &amp; participant feedback </a:t>
          </a:r>
        </a:p>
      </dgm:t>
    </dgm:pt>
    <dgm:pt modelId="{4B1033DD-EF77-4F77-931D-C6AFFFE6FA19}" type="parTrans" cxnId="{FBA2B7EF-2A13-49B2-A35D-071B223C17AA}">
      <dgm:prSet/>
      <dgm:spPr/>
      <dgm:t>
        <a:bodyPr/>
        <a:lstStyle/>
        <a:p>
          <a:endParaRPr lang="en-GB"/>
        </a:p>
      </dgm:t>
    </dgm:pt>
    <dgm:pt modelId="{36FE294E-D7E4-42DE-9BC9-6879A63A8235}" type="sibTrans" cxnId="{FBA2B7EF-2A13-49B2-A35D-071B223C17AA}">
      <dgm:prSet/>
      <dgm:spPr/>
      <dgm:t>
        <a:bodyPr/>
        <a:lstStyle/>
        <a:p>
          <a:endParaRPr lang="en-GB"/>
        </a:p>
      </dgm:t>
    </dgm:pt>
    <dgm:pt modelId="{CC6F4068-F5AE-427C-BC93-9825786DEAA6}">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The benefits of residential experiences</a:t>
          </a:r>
        </a:p>
      </dgm:t>
    </dgm:pt>
    <dgm:pt modelId="{5607E708-C401-47CC-8987-D5708B241D09}" type="parTrans" cxnId="{E562DD0D-861A-4159-A7E5-38A5300B0B38}">
      <dgm:prSet/>
      <dgm:spPr/>
      <dgm:t>
        <a:bodyPr/>
        <a:lstStyle/>
        <a:p>
          <a:endParaRPr lang="en-GB"/>
        </a:p>
      </dgm:t>
    </dgm:pt>
    <dgm:pt modelId="{08AF0278-3029-4788-9AC6-4C84183C408D}" type="sibTrans" cxnId="{E562DD0D-861A-4159-A7E5-38A5300B0B38}">
      <dgm:prSet/>
      <dgm:spPr/>
      <dgm:t>
        <a:bodyPr/>
        <a:lstStyle/>
        <a:p>
          <a:endParaRPr lang="en-GB"/>
        </a:p>
      </dgm:t>
    </dgm:pt>
    <dgm:pt modelId="{D70F82EC-EEB1-4B71-8FF8-29B0687D4C7B}">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Sleeping &amp; eating</a:t>
          </a:r>
        </a:p>
      </dgm:t>
    </dgm:pt>
    <dgm:pt modelId="{172C4887-4F5E-4E98-9323-75E4C67F7DBC}" type="parTrans" cxnId="{27137364-E193-4A45-ABA5-A28E114CFC6F}">
      <dgm:prSet/>
      <dgm:spPr/>
      <dgm:t>
        <a:bodyPr/>
        <a:lstStyle/>
        <a:p>
          <a:endParaRPr lang="en-GB"/>
        </a:p>
      </dgm:t>
    </dgm:pt>
    <dgm:pt modelId="{C5C0EE49-C141-4D60-A7D1-820593F4B221}" type="sibTrans" cxnId="{27137364-E193-4A45-ABA5-A28E114CFC6F}">
      <dgm:prSet/>
      <dgm:spPr/>
      <dgm:t>
        <a:bodyPr/>
        <a:lstStyle/>
        <a:p>
          <a:endParaRPr lang="en-GB"/>
        </a:p>
      </dgm:t>
    </dgm:pt>
    <dgm:pt modelId="{E981427A-3774-4201-A137-FA161333C801}">
      <dgm:prSet custT="1"/>
      <dgm:spPr>
        <a:solidFill>
          <a:srgbClr val="82C6E2"/>
        </a:solidFill>
      </dgm:spPr>
      <dgm:t>
        <a:bodyPr/>
        <a:lstStyle/>
        <a:p>
          <a:pPr algn="l" rtl="0"/>
          <a:r>
            <a:rPr lang="en-GB" sz="1800" b="1" dirty="0">
              <a:solidFill>
                <a:schemeClr val="tx1"/>
              </a:solidFill>
              <a:latin typeface="+mn-lt"/>
              <a:cs typeface="Arial" panose="020B0604020202020204" pitchFamily="34" charset="0"/>
            </a:rPr>
            <a:t>Q &amp; A</a:t>
          </a:r>
        </a:p>
      </dgm:t>
    </dgm:pt>
    <dgm:pt modelId="{EC092F5E-0D59-4A4F-A4E7-33D34106D197}" type="parTrans" cxnId="{6196CF1A-E029-4AC5-8FB9-E102D24982D8}">
      <dgm:prSet/>
      <dgm:spPr/>
      <dgm:t>
        <a:bodyPr/>
        <a:lstStyle/>
        <a:p>
          <a:endParaRPr lang="en-GB"/>
        </a:p>
      </dgm:t>
    </dgm:pt>
    <dgm:pt modelId="{A1CA69C8-7C9A-4F4E-9852-C0A5BE1E93DE}" type="sibTrans" cxnId="{6196CF1A-E029-4AC5-8FB9-E102D24982D8}">
      <dgm:prSet/>
      <dgm:spPr/>
      <dgm:t>
        <a:bodyPr/>
        <a:lstStyle/>
        <a:p>
          <a:endParaRPr lang="en-GB"/>
        </a:p>
      </dgm:t>
    </dgm:pt>
    <dgm:pt modelId="{1F22D311-AD45-4AE8-B1EF-C71D8BCBB6EE}" type="pres">
      <dgm:prSet presAssocID="{974DDE24-6D40-47CF-A804-6A9D1E58A2B8}" presName="linear" presStyleCnt="0">
        <dgm:presLayoutVars>
          <dgm:animLvl val="lvl"/>
          <dgm:resizeHandles val="exact"/>
        </dgm:presLayoutVars>
      </dgm:prSet>
      <dgm:spPr/>
    </dgm:pt>
    <dgm:pt modelId="{BF843154-F9E3-4135-9813-2350D05E6948}" type="pres">
      <dgm:prSet presAssocID="{BE54207A-FB6E-49D8-8EA0-AA5EA13D95C0}" presName="parentText" presStyleLbl="node1" presStyleIdx="0" presStyleCnt="7" custLinFactY="-5897" custLinFactNeighborY="-100000">
        <dgm:presLayoutVars>
          <dgm:chMax val="0"/>
          <dgm:bulletEnabled val="1"/>
        </dgm:presLayoutVars>
      </dgm:prSet>
      <dgm:spPr/>
    </dgm:pt>
    <dgm:pt modelId="{4FE184EC-DDEA-4920-B5F7-932C90C1B98C}" type="pres">
      <dgm:prSet presAssocID="{E9D4D1BE-864C-404D-AFAF-AD8531B53027}" presName="spacer" presStyleCnt="0"/>
      <dgm:spPr/>
    </dgm:pt>
    <dgm:pt modelId="{5FCD777F-AC12-40C7-9370-3A956C09DCCB}" type="pres">
      <dgm:prSet presAssocID="{5301991E-6AC8-485A-B57A-863998961058}" presName="parentText" presStyleLbl="node1" presStyleIdx="1" presStyleCnt="7" custLinFactNeighborX="-970">
        <dgm:presLayoutVars>
          <dgm:chMax val="0"/>
          <dgm:bulletEnabled val="1"/>
        </dgm:presLayoutVars>
      </dgm:prSet>
      <dgm:spPr/>
    </dgm:pt>
    <dgm:pt modelId="{03CAC9B4-64C9-479D-A04D-A05BF2637FCC}" type="pres">
      <dgm:prSet presAssocID="{37B2DB80-5F66-436D-96AF-ABB6E7799909}" presName="spacer" presStyleCnt="0"/>
      <dgm:spPr/>
    </dgm:pt>
    <dgm:pt modelId="{1232C28A-3CFF-42FF-A87B-A5A99F76FA02}" type="pres">
      <dgm:prSet presAssocID="{C452853A-8E57-4459-8D17-B6065589109D}" presName="parentText" presStyleLbl="node1" presStyleIdx="2" presStyleCnt="7">
        <dgm:presLayoutVars>
          <dgm:chMax val="0"/>
          <dgm:bulletEnabled val="1"/>
        </dgm:presLayoutVars>
      </dgm:prSet>
      <dgm:spPr/>
    </dgm:pt>
    <dgm:pt modelId="{999896D4-8F26-4331-9FB8-59322F5FB166}" type="pres">
      <dgm:prSet presAssocID="{20F43770-760C-4EB6-A093-41AE038AF904}" presName="spacer" presStyleCnt="0"/>
      <dgm:spPr/>
    </dgm:pt>
    <dgm:pt modelId="{BC876BAC-D835-40C5-B0F1-2F0B82BBAD3F}" type="pres">
      <dgm:prSet presAssocID="{F010D496-72BF-488C-B96D-69DB69EE656B}" presName="parentText" presStyleLbl="node1" presStyleIdx="3" presStyleCnt="7">
        <dgm:presLayoutVars>
          <dgm:chMax val="0"/>
          <dgm:bulletEnabled val="1"/>
        </dgm:presLayoutVars>
      </dgm:prSet>
      <dgm:spPr/>
    </dgm:pt>
    <dgm:pt modelId="{2BC9A648-3871-49A2-B373-CD5244BC4EDB}" type="pres">
      <dgm:prSet presAssocID="{36FE294E-D7E4-42DE-9BC9-6879A63A8235}" presName="spacer" presStyleCnt="0"/>
      <dgm:spPr/>
    </dgm:pt>
    <dgm:pt modelId="{D59F031A-471C-424B-B8A9-79A85B10C921}" type="pres">
      <dgm:prSet presAssocID="{CC6F4068-F5AE-427C-BC93-9825786DEAA6}" presName="parentText" presStyleLbl="node1" presStyleIdx="4" presStyleCnt="7">
        <dgm:presLayoutVars>
          <dgm:chMax val="0"/>
          <dgm:bulletEnabled val="1"/>
        </dgm:presLayoutVars>
      </dgm:prSet>
      <dgm:spPr/>
    </dgm:pt>
    <dgm:pt modelId="{AFEC4F9E-5573-42EB-BA67-D656A9AFBABA}" type="pres">
      <dgm:prSet presAssocID="{08AF0278-3029-4788-9AC6-4C84183C408D}" presName="spacer" presStyleCnt="0"/>
      <dgm:spPr/>
    </dgm:pt>
    <dgm:pt modelId="{51A1C768-5D67-4A99-8900-483872604539}" type="pres">
      <dgm:prSet presAssocID="{D70F82EC-EEB1-4B71-8FF8-29B0687D4C7B}" presName="parentText" presStyleLbl="node1" presStyleIdx="5" presStyleCnt="7">
        <dgm:presLayoutVars>
          <dgm:chMax val="0"/>
          <dgm:bulletEnabled val="1"/>
        </dgm:presLayoutVars>
      </dgm:prSet>
      <dgm:spPr/>
    </dgm:pt>
    <dgm:pt modelId="{B2BC7DB2-1B35-4E89-8BBF-22B6865C2FB8}" type="pres">
      <dgm:prSet presAssocID="{C5C0EE49-C141-4D60-A7D1-820593F4B221}" presName="spacer" presStyleCnt="0"/>
      <dgm:spPr/>
    </dgm:pt>
    <dgm:pt modelId="{BA8417FE-5BE9-423C-AC30-AE0219792E8E}" type="pres">
      <dgm:prSet presAssocID="{E981427A-3774-4201-A137-FA161333C801}" presName="parentText" presStyleLbl="node1" presStyleIdx="6" presStyleCnt="7">
        <dgm:presLayoutVars>
          <dgm:chMax val="0"/>
          <dgm:bulletEnabled val="1"/>
        </dgm:presLayoutVars>
      </dgm:prSet>
      <dgm:spPr/>
    </dgm:pt>
  </dgm:ptLst>
  <dgm:cxnLst>
    <dgm:cxn modelId="{9EA0A507-07E9-4370-AEFE-4C836AAEDDDD}" type="presOf" srcId="{5301991E-6AC8-485A-B57A-863998961058}" destId="{5FCD777F-AC12-40C7-9370-3A956C09DCCB}" srcOrd="0" destOrd="0" presId="urn:microsoft.com/office/officeart/2005/8/layout/vList2"/>
    <dgm:cxn modelId="{E562DD0D-861A-4159-A7E5-38A5300B0B38}" srcId="{974DDE24-6D40-47CF-A804-6A9D1E58A2B8}" destId="{CC6F4068-F5AE-427C-BC93-9825786DEAA6}" srcOrd="4" destOrd="0" parTransId="{5607E708-C401-47CC-8987-D5708B241D09}" sibTransId="{08AF0278-3029-4788-9AC6-4C84183C408D}"/>
    <dgm:cxn modelId="{49935319-2985-4B77-84D9-11A40667A308}" srcId="{974DDE24-6D40-47CF-A804-6A9D1E58A2B8}" destId="{5301991E-6AC8-485A-B57A-863998961058}" srcOrd="1" destOrd="0" parTransId="{2BE5CCD4-4764-4CC4-8909-E46AE9E9F6FE}" sibTransId="{37B2DB80-5F66-436D-96AF-ABB6E7799909}"/>
    <dgm:cxn modelId="{6196CF1A-E029-4AC5-8FB9-E102D24982D8}" srcId="{974DDE24-6D40-47CF-A804-6A9D1E58A2B8}" destId="{E981427A-3774-4201-A137-FA161333C801}" srcOrd="6" destOrd="0" parTransId="{EC092F5E-0D59-4A4F-A4E7-33D34106D197}" sibTransId="{A1CA69C8-7C9A-4F4E-9852-C0A5BE1E93DE}"/>
    <dgm:cxn modelId="{9521315D-3093-4084-954E-B7ABCB59FFC4}" type="presOf" srcId="{F010D496-72BF-488C-B96D-69DB69EE656B}" destId="{BC876BAC-D835-40C5-B0F1-2F0B82BBAD3F}" srcOrd="0" destOrd="0" presId="urn:microsoft.com/office/officeart/2005/8/layout/vList2"/>
    <dgm:cxn modelId="{27137364-E193-4A45-ABA5-A28E114CFC6F}" srcId="{974DDE24-6D40-47CF-A804-6A9D1E58A2B8}" destId="{D70F82EC-EEB1-4B71-8FF8-29B0687D4C7B}" srcOrd="5" destOrd="0" parTransId="{172C4887-4F5E-4E98-9323-75E4C67F7DBC}" sibTransId="{C5C0EE49-C141-4D60-A7D1-820593F4B221}"/>
    <dgm:cxn modelId="{D57CA849-57F1-4BC0-BB33-A0DB4A9A6C10}" srcId="{974DDE24-6D40-47CF-A804-6A9D1E58A2B8}" destId="{BE54207A-FB6E-49D8-8EA0-AA5EA13D95C0}" srcOrd="0" destOrd="0" parTransId="{0F2FAB4F-F17F-4B1D-9D43-9736A3D43054}" sibTransId="{E9D4D1BE-864C-404D-AFAF-AD8531B53027}"/>
    <dgm:cxn modelId="{47359A72-DB6A-4ED1-BA37-AED6419E7AD7}" type="presOf" srcId="{E981427A-3774-4201-A137-FA161333C801}" destId="{BA8417FE-5BE9-423C-AC30-AE0219792E8E}" srcOrd="0" destOrd="0" presId="urn:microsoft.com/office/officeart/2005/8/layout/vList2"/>
    <dgm:cxn modelId="{FB0B6878-11A8-4119-B506-80FFA9D16758}" srcId="{974DDE24-6D40-47CF-A804-6A9D1E58A2B8}" destId="{C452853A-8E57-4459-8D17-B6065589109D}" srcOrd="2" destOrd="0" parTransId="{266668FD-6E93-454A-9BA6-C6C86655DDC2}" sibTransId="{20F43770-760C-4EB6-A093-41AE038AF904}"/>
    <dgm:cxn modelId="{D8042680-3119-4497-9B47-E4D284C2A66A}" type="presOf" srcId="{CC6F4068-F5AE-427C-BC93-9825786DEAA6}" destId="{D59F031A-471C-424B-B8A9-79A85B10C921}" srcOrd="0" destOrd="0" presId="urn:microsoft.com/office/officeart/2005/8/layout/vList2"/>
    <dgm:cxn modelId="{654F65A4-6BA2-480F-943D-E96433782443}" type="presOf" srcId="{BE54207A-FB6E-49D8-8EA0-AA5EA13D95C0}" destId="{BF843154-F9E3-4135-9813-2350D05E6948}" srcOrd="0" destOrd="0" presId="urn:microsoft.com/office/officeart/2005/8/layout/vList2"/>
    <dgm:cxn modelId="{66CA86D7-87C6-40C8-95E1-036296C665DB}" type="presOf" srcId="{974DDE24-6D40-47CF-A804-6A9D1E58A2B8}" destId="{1F22D311-AD45-4AE8-B1EF-C71D8BCBB6EE}" srcOrd="0" destOrd="0" presId="urn:microsoft.com/office/officeart/2005/8/layout/vList2"/>
    <dgm:cxn modelId="{5DE672DB-91E3-4366-8F7F-B0AAE0F0986D}" type="presOf" srcId="{C452853A-8E57-4459-8D17-B6065589109D}" destId="{1232C28A-3CFF-42FF-A87B-A5A99F76FA02}" srcOrd="0" destOrd="0" presId="urn:microsoft.com/office/officeart/2005/8/layout/vList2"/>
    <dgm:cxn modelId="{558B47E1-3FC4-4DB1-87B8-9BE19FEA7848}" type="presOf" srcId="{D70F82EC-EEB1-4B71-8FF8-29B0687D4C7B}" destId="{51A1C768-5D67-4A99-8900-483872604539}" srcOrd="0" destOrd="0" presId="urn:microsoft.com/office/officeart/2005/8/layout/vList2"/>
    <dgm:cxn modelId="{FBA2B7EF-2A13-49B2-A35D-071B223C17AA}" srcId="{974DDE24-6D40-47CF-A804-6A9D1E58A2B8}" destId="{F010D496-72BF-488C-B96D-69DB69EE656B}" srcOrd="3" destOrd="0" parTransId="{4B1033DD-EF77-4F77-931D-C6AFFFE6FA19}" sibTransId="{36FE294E-D7E4-42DE-9BC9-6879A63A8235}"/>
    <dgm:cxn modelId="{1C26CC29-1950-426E-9806-16DB2F62D169}" type="presParOf" srcId="{1F22D311-AD45-4AE8-B1EF-C71D8BCBB6EE}" destId="{BF843154-F9E3-4135-9813-2350D05E6948}" srcOrd="0" destOrd="0" presId="urn:microsoft.com/office/officeart/2005/8/layout/vList2"/>
    <dgm:cxn modelId="{5E3D5B98-9B80-40BC-AE12-EC0BB86C58C2}" type="presParOf" srcId="{1F22D311-AD45-4AE8-B1EF-C71D8BCBB6EE}" destId="{4FE184EC-DDEA-4920-B5F7-932C90C1B98C}" srcOrd="1" destOrd="0" presId="urn:microsoft.com/office/officeart/2005/8/layout/vList2"/>
    <dgm:cxn modelId="{0829D534-090B-4DB5-8516-A9A7BF4A2B41}" type="presParOf" srcId="{1F22D311-AD45-4AE8-B1EF-C71D8BCBB6EE}" destId="{5FCD777F-AC12-40C7-9370-3A956C09DCCB}" srcOrd="2" destOrd="0" presId="urn:microsoft.com/office/officeart/2005/8/layout/vList2"/>
    <dgm:cxn modelId="{9462980C-699B-41E9-89B7-18078CDE780D}" type="presParOf" srcId="{1F22D311-AD45-4AE8-B1EF-C71D8BCBB6EE}" destId="{03CAC9B4-64C9-479D-A04D-A05BF2637FCC}" srcOrd="3" destOrd="0" presId="urn:microsoft.com/office/officeart/2005/8/layout/vList2"/>
    <dgm:cxn modelId="{CEA0A54B-0394-44F4-B46B-F375933F88E0}" type="presParOf" srcId="{1F22D311-AD45-4AE8-B1EF-C71D8BCBB6EE}" destId="{1232C28A-3CFF-42FF-A87B-A5A99F76FA02}" srcOrd="4" destOrd="0" presId="urn:microsoft.com/office/officeart/2005/8/layout/vList2"/>
    <dgm:cxn modelId="{8E05E8D6-DFE7-4960-8E80-2EB3D47A431D}" type="presParOf" srcId="{1F22D311-AD45-4AE8-B1EF-C71D8BCBB6EE}" destId="{999896D4-8F26-4331-9FB8-59322F5FB166}" srcOrd="5" destOrd="0" presId="urn:microsoft.com/office/officeart/2005/8/layout/vList2"/>
    <dgm:cxn modelId="{03139501-A5E5-4D17-87CC-0E68564BE2FE}" type="presParOf" srcId="{1F22D311-AD45-4AE8-B1EF-C71D8BCBB6EE}" destId="{BC876BAC-D835-40C5-B0F1-2F0B82BBAD3F}" srcOrd="6" destOrd="0" presId="urn:microsoft.com/office/officeart/2005/8/layout/vList2"/>
    <dgm:cxn modelId="{23FE019D-022D-44F8-9979-93A5B2C58F7B}" type="presParOf" srcId="{1F22D311-AD45-4AE8-B1EF-C71D8BCBB6EE}" destId="{2BC9A648-3871-49A2-B373-CD5244BC4EDB}" srcOrd="7" destOrd="0" presId="urn:microsoft.com/office/officeart/2005/8/layout/vList2"/>
    <dgm:cxn modelId="{07058A73-9F2D-4152-A45A-A6796548F6A8}" type="presParOf" srcId="{1F22D311-AD45-4AE8-B1EF-C71D8BCBB6EE}" destId="{D59F031A-471C-424B-B8A9-79A85B10C921}" srcOrd="8" destOrd="0" presId="urn:microsoft.com/office/officeart/2005/8/layout/vList2"/>
    <dgm:cxn modelId="{4E6A1697-ECC1-4D3E-B3FC-682B60C3D223}" type="presParOf" srcId="{1F22D311-AD45-4AE8-B1EF-C71D8BCBB6EE}" destId="{AFEC4F9E-5573-42EB-BA67-D656A9AFBABA}" srcOrd="9" destOrd="0" presId="urn:microsoft.com/office/officeart/2005/8/layout/vList2"/>
    <dgm:cxn modelId="{DB3B6F07-111B-4AB1-B850-FE6BE666858E}" type="presParOf" srcId="{1F22D311-AD45-4AE8-B1EF-C71D8BCBB6EE}" destId="{51A1C768-5D67-4A99-8900-483872604539}" srcOrd="10" destOrd="0" presId="urn:microsoft.com/office/officeart/2005/8/layout/vList2"/>
    <dgm:cxn modelId="{68F50EEF-835D-4E5F-8FD8-853E0ED53BF5}" type="presParOf" srcId="{1F22D311-AD45-4AE8-B1EF-C71D8BCBB6EE}" destId="{B2BC7DB2-1B35-4E89-8BBF-22B6865C2FB8}" srcOrd="11" destOrd="0" presId="urn:microsoft.com/office/officeart/2005/8/layout/vList2"/>
    <dgm:cxn modelId="{0CDF221C-C215-4D34-B2CE-85AF82725664}" type="presParOf" srcId="{1F22D311-AD45-4AE8-B1EF-C71D8BCBB6EE}" destId="{BA8417FE-5BE9-423C-AC30-AE0219792E8E}" srcOrd="12" destOrd="0" presId="urn:microsoft.com/office/officeart/2005/8/layout/vList2"/>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43154-F9E3-4135-9813-2350D05E6948}">
      <dsp:nvSpPr>
        <dsp:cNvPr id="0" name=""/>
        <dsp:cNvSpPr/>
      </dsp:nvSpPr>
      <dsp:spPr>
        <a:xfrm>
          <a:off x="0" y="0"/>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About Sandwell Residential Education Service</a:t>
          </a:r>
        </a:p>
      </dsp:txBody>
      <dsp:txXfrm>
        <a:off x="30995" y="30995"/>
        <a:ext cx="3394395" cy="572952"/>
      </dsp:txXfrm>
    </dsp:sp>
    <dsp:sp modelId="{5FCD777F-AC12-40C7-9370-3A956C09DCCB}">
      <dsp:nvSpPr>
        <dsp:cNvPr id="0" name=""/>
        <dsp:cNvSpPr/>
      </dsp:nvSpPr>
      <dsp:spPr>
        <a:xfrm>
          <a:off x="0" y="649180"/>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Your</a:t>
          </a:r>
          <a:r>
            <a:rPr lang="en-GB" sz="1600" b="1" kern="1200" dirty="0">
              <a:solidFill>
                <a:schemeClr val="tx1"/>
              </a:solidFill>
              <a:latin typeface="Arial" panose="020B0604020202020204" pitchFamily="34" charset="0"/>
              <a:cs typeface="Arial" panose="020B0604020202020204" pitchFamily="34" charset="0"/>
            </a:rPr>
            <a:t> centre: Frank Chapman </a:t>
          </a:r>
        </a:p>
      </dsp:txBody>
      <dsp:txXfrm>
        <a:off x="30995" y="680175"/>
        <a:ext cx="3394395" cy="572952"/>
      </dsp:txXfrm>
    </dsp:sp>
    <dsp:sp modelId="{1232C28A-3CFF-42FF-A87B-A5A99F76FA02}">
      <dsp:nvSpPr>
        <dsp:cNvPr id="0" name=""/>
        <dsp:cNvSpPr/>
      </dsp:nvSpPr>
      <dsp:spPr>
        <a:xfrm>
          <a:off x="0" y="1296933"/>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Activities and learning</a:t>
          </a:r>
        </a:p>
      </dsp:txBody>
      <dsp:txXfrm>
        <a:off x="30995" y="1327928"/>
        <a:ext cx="3394395" cy="572952"/>
      </dsp:txXfrm>
    </dsp:sp>
    <dsp:sp modelId="{BC876BAC-D835-40C5-B0F1-2F0B82BBAD3F}">
      <dsp:nvSpPr>
        <dsp:cNvPr id="0" name=""/>
        <dsp:cNvSpPr/>
      </dsp:nvSpPr>
      <dsp:spPr>
        <a:xfrm>
          <a:off x="0" y="1944686"/>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Teacher &amp; participant feedback </a:t>
          </a:r>
        </a:p>
      </dsp:txBody>
      <dsp:txXfrm>
        <a:off x="30995" y="1975681"/>
        <a:ext cx="3394395" cy="572952"/>
      </dsp:txXfrm>
    </dsp:sp>
    <dsp:sp modelId="{D59F031A-471C-424B-B8A9-79A85B10C921}">
      <dsp:nvSpPr>
        <dsp:cNvPr id="0" name=""/>
        <dsp:cNvSpPr/>
      </dsp:nvSpPr>
      <dsp:spPr>
        <a:xfrm>
          <a:off x="0" y="2592439"/>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The benefits of residential experiences</a:t>
          </a:r>
        </a:p>
      </dsp:txBody>
      <dsp:txXfrm>
        <a:off x="30995" y="2623434"/>
        <a:ext cx="3394395" cy="572952"/>
      </dsp:txXfrm>
    </dsp:sp>
    <dsp:sp modelId="{51A1C768-5D67-4A99-8900-483872604539}">
      <dsp:nvSpPr>
        <dsp:cNvPr id="0" name=""/>
        <dsp:cNvSpPr/>
      </dsp:nvSpPr>
      <dsp:spPr>
        <a:xfrm>
          <a:off x="0" y="3240192"/>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Sleeping &amp; eating</a:t>
          </a:r>
        </a:p>
      </dsp:txBody>
      <dsp:txXfrm>
        <a:off x="30995" y="3271187"/>
        <a:ext cx="3394395" cy="572952"/>
      </dsp:txXfrm>
    </dsp:sp>
    <dsp:sp modelId="{BA8417FE-5BE9-423C-AC30-AE0219792E8E}">
      <dsp:nvSpPr>
        <dsp:cNvPr id="0" name=""/>
        <dsp:cNvSpPr/>
      </dsp:nvSpPr>
      <dsp:spPr>
        <a:xfrm>
          <a:off x="0" y="3887945"/>
          <a:ext cx="3456385" cy="634942"/>
        </a:xfrm>
        <a:prstGeom prst="roundRect">
          <a:avLst/>
        </a:prstGeom>
        <a:solidFill>
          <a:srgbClr val="82C6E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GB" sz="1800" b="1" kern="1200" dirty="0">
              <a:solidFill>
                <a:schemeClr val="tx1"/>
              </a:solidFill>
              <a:latin typeface="+mn-lt"/>
              <a:cs typeface="Arial" panose="020B0604020202020204" pitchFamily="34" charset="0"/>
            </a:rPr>
            <a:t>Q &amp; A</a:t>
          </a:r>
        </a:p>
      </dsp:txBody>
      <dsp:txXfrm>
        <a:off x="30995" y="3918940"/>
        <a:ext cx="3394395" cy="5729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83B41C-40CB-4F4E-9916-C14DD142F47F}" type="datetimeFigureOut">
              <a:rPr lang="en-GB" smtClean="0"/>
              <a:t>25/11/2021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8DE330-4B88-4E90-9D05-1FCE26ADDE61}" type="slidenum">
              <a:rPr lang="en-GB" smtClean="0"/>
              <a:t>‹#›</a:t>
            </a:fld>
            <a:endParaRPr lang="en-GB"/>
          </a:p>
        </p:txBody>
      </p:sp>
    </p:spTree>
    <p:extLst>
      <p:ext uri="{BB962C8B-B14F-4D97-AF65-F5344CB8AC3E}">
        <p14:creationId xmlns:p14="http://schemas.microsoft.com/office/powerpoint/2010/main" val="1733107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8DE330-4B88-4E90-9D05-1FCE26ADDE6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6161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Tutors have the technical skill to make the most of the environments that they work in, and the soft skills to help young people – often quite anxious young people at some stage – to achieve more than they ever expected.</a:t>
            </a:r>
          </a:p>
        </p:txBody>
      </p:sp>
      <p:sp>
        <p:nvSpPr>
          <p:cNvPr id="4" name="Slide Number Placeholder 3"/>
          <p:cNvSpPr>
            <a:spLocks noGrp="1"/>
          </p:cNvSpPr>
          <p:nvPr>
            <p:ph type="sldNum" sz="quarter" idx="10"/>
          </p:nvPr>
        </p:nvSpPr>
        <p:spPr/>
        <p:txBody>
          <a:bodyPr/>
          <a:lstStyle/>
          <a:p>
            <a:fld id="{858DE330-4B88-4E90-9D05-1FCE26ADDE61}" type="slidenum">
              <a:rPr lang="en-GB" smtClean="0"/>
              <a:t>11</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8DE330-4B88-4E90-9D05-1FCE26ADDE61}"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093102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8DE330-4B88-4E90-9D05-1FCE26ADDE61}"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2843844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14</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GB" dirty="0"/>
              <a:t>Relationships develop.  They get to recognise things within the children that you don’t get to see in any other setting or context.  </a:t>
            </a:r>
          </a:p>
        </p:txBody>
      </p:sp>
      <p:sp>
        <p:nvSpPr>
          <p:cNvPr id="4" name="Slide Number Placeholder 3"/>
          <p:cNvSpPr>
            <a:spLocks noGrp="1"/>
          </p:cNvSpPr>
          <p:nvPr>
            <p:ph type="sldNum" sz="quarter" idx="10"/>
          </p:nvPr>
        </p:nvSpPr>
        <p:spPr/>
        <p:txBody>
          <a:bodyPr/>
          <a:lstStyle/>
          <a:p>
            <a:fld id="{858DE330-4B88-4E90-9D05-1FCE26ADDE61}" type="slidenum">
              <a:rPr lang="en-GB" smtClean="0"/>
              <a:t>15</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dirty="0"/>
              <a:t>Plus relationships. </a:t>
            </a:r>
          </a:p>
        </p:txBody>
      </p:sp>
      <p:sp>
        <p:nvSpPr>
          <p:cNvPr id="4" name="Slide Number Placeholder 3"/>
          <p:cNvSpPr>
            <a:spLocks noGrp="1"/>
          </p:cNvSpPr>
          <p:nvPr>
            <p:ph type="sldNum" sz="quarter" idx="10"/>
          </p:nvPr>
        </p:nvSpPr>
        <p:spPr/>
        <p:txBody>
          <a:bodyPr/>
          <a:lstStyle/>
          <a:p>
            <a:fld id="{858DE330-4B88-4E90-9D05-1FCE26ADDE61}" type="slidenum">
              <a:rPr lang="en-GB" smtClean="0"/>
              <a:t>16</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pods area.</a:t>
            </a:r>
          </a:p>
        </p:txBody>
      </p:sp>
      <p:sp>
        <p:nvSpPr>
          <p:cNvPr id="4" name="Slide Number Placeholder 3"/>
          <p:cNvSpPr>
            <a:spLocks noGrp="1"/>
          </p:cNvSpPr>
          <p:nvPr>
            <p:ph type="sldNum" sz="quarter" idx="10"/>
          </p:nvPr>
        </p:nvSpPr>
        <p:spPr/>
        <p:txBody>
          <a:bodyPr/>
          <a:lstStyle/>
          <a:p>
            <a:fld id="{858DE330-4B88-4E90-9D05-1FCE26ADDE61}" type="slidenum">
              <a:rPr lang="en-GB" smtClean="0"/>
              <a:t>17</a:t>
            </a:fld>
            <a:endParaRPr lang="en-GB" dirty="0"/>
          </a:p>
        </p:txBody>
      </p:sp>
    </p:spTree>
    <p:extLst>
      <p:ext uri="{BB962C8B-B14F-4D97-AF65-F5344CB8AC3E}">
        <p14:creationId xmlns:p14="http://schemas.microsoft.com/office/powerpoint/2010/main" val="3247336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18</a:t>
            </a:fld>
            <a:endParaRPr lang="en-GB" dirty="0"/>
          </a:p>
        </p:txBody>
      </p:sp>
    </p:spTree>
    <p:extLst>
      <p:ext uri="{BB962C8B-B14F-4D97-AF65-F5344CB8AC3E}">
        <p14:creationId xmlns:p14="http://schemas.microsoft.com/office/powerpoint/2010/main" val="3842096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Around Orchard village, including loos. </a:t>
            </a:r>
          </a:p>
        </p:txBody>
      </p:sp>
      <p:sp>
        <p:nvSpPr>
          <p:cNvPr id="4" name="Slide Number Placeholder 3"/>
          <p:cNvSpPr>
            <a:spLocks noGrp="1"/>
          </p:cNvSpPr>
          <p:nvPr>
            <p:ph type="sldNum" sz="quarter" idx="10"/>
          </p:nvPr>
        </p:nvSpPr>
        <p:spPr/>
        <p:txBody>
          <a:bodyPr/>
          <a:lstStyle/>
          <a:p>
            <a:fld id="{858DE330-4B88-4E90-9D05-1FCE26ADDE61}" type="slidenum">
              <a:rPr lang="en-GB" smtClean="0"/>
              <a:t>19</a:t>
            </a:fld>
            <a:endParaRPr lang="en-GB"/>
          </a:p>
        </p:txBody>
      </p:sp>
    </p:spTree>
    <p:extLst>
      <p:ext uri="{BB962C8B-B14F-4D97-AF65-F5344CB8AC3E}">
        <p14:creationId xmlns:p14="http://schemas.microsoft.com/office/powerpoint/2010/main" val="426177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20</a:t>
            </a:fld>
            <a:endParaRPr lang="en-GB" dirty="0"/>
          </a:p>
        </p:txBody>
      </p:sp>
    </p:spTree>
    <p:extLst>
      <p:ext uri="{BB962C8B-B14F-4D97-AF65-F5344CB8AC3E}">
        <p14:creationId xmlns:p14="http://schemas.microsoft.com/office/powerpoint/2010/main" val="2177240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2</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21</a:t>
            </a:fld>
            <a:endParaRPr lang="en-GB"/>
          </a:p>
        </p:txBody>
      </p:sp>
    </p:spTree>
    <p:extLst>
      <p:ext uri="{BB962C8B-B14F-4D97-AF65-F5344CB8AC3E}">
        <p14:creationId xmlns:p14="http://schemas.microsoft.com/office/powerpoint/2010/main" val="1220045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8DE330-4B88-4E90-9D05-1FCE26ADDE61}" type="slidenum">
              <a:rPr lang="en-GB" smtClean="0"/>
              <a:t>3</a:t>
            </a:fld>
            <a:endParaRPr lang="en-GB"/>
          </a:p>
        </p:txBody>
      </p:sp>
    </p:spTree>
    <p:extLst>
      <p:ext uri="{BB962C8B-B14F-4D97-AF65-F5344CB8AC3E}">
        <p14:creationId xmlns:p14="http://schemas.microsoft.com/office/powerpoint/2010/main" val="1632382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60 beds main centre, 40 glamping beds.  Sole occupancy of accommodation blocks and designated play areas.  </a:t>
            </a:r>
          </a:p>
        </p:txBody>
      </p:sp>
      <p:sp>
        <p:nvSpPr>
          <p:cNvPr id="4" name="Slide Number Placeholder 3"/>
          <p:cNvSpPr>
            <a:spLocks noGrp="1"/>
          </p:cNvSpPr>
          <p:nvPr>
            <p:ph type="sldNum" sz="quarter" idx="10"/>
          </p:nvPr>
        </p:nvSpPr>
        <p:spPr/>
        <p:txBody>
          <a:bodyPr/>
          <a:lstStyle/>
          <a:p>
            <a:fld id="{858DE330-4B88-4E90-9D05-1FCE26ADDE61}" type="slidenum">
              <a:rPr lang="en-GB" smtClean="0"/>
              <a:t>4</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90 private acres, all specialist kit is provided, outdoor classroom, covered </a:t>
            </a:r>
            <a:r>
              <a:rPr lang="en-GB" dirty="0" err="1"/>
              <a:t>bushcraft</a:t>
            </a:r>
            <a:r>
              <a:rPr lang="en-GB" dirty="0"/>
              <a:t> available, indoor classrooms available. </a:t>
            </a:r>
          </a:p>
        </p:txBody>
      </p:sp>
      <p:sp>
        <p:nvSpPr>
          <p:cNvPr id="4" name="Slide Number Placeholder 3"/>
          <p:cNvSpPr>
            <a:spLocks noGrp="1"/>
          </p:cNvSpPr>
          <p:nvPr>
            <p:ph type="sldNum" sz="quarter" idx="10"/>
          </p:nvPr>
        </p:nvSpPr>
        <p:spPr/>
        <p:txBody>
          <a:bodyPr/>
          <a:lstStyle/>
          <a:p>
            <a:fld id="{858DE330-4B88-4E90-9D05-1FCE26ADDE61}" type="slidenum">
              <a:rPr lang="en-GB" smtClean="0"/>
              <a:t>5</a:t>
            </a:fld>
            <a:endParaRPr lang="en-GB"/>
          </a:p>
        </p:txBody>
      </p:sp>
    </p:spTree>
    <p:extLst>
      <p:ext uri="{BB962C8B-B14F-4D97-AF65-F5344CB8AC3E}">
        <p14:creationId xmlns:p14="http://schemas.microsoft.com/office/powerpoint/2010/main" val="2715007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the young people see is…</a:t>
            </a:r>
          </a:p>
        </p:txBody>
      </p:sp>
      <p:sp>
        <p:nvSpPr>
          <p:cNvPr id="4" name="Slide Number Placeholder 3"/>
          <p:cNvSpPr>
            <a:spLocks noGrp="1"/>
          </p:cNvSpPr>
          <p:nvPr>
            <p:ph type="sldNum" sz="quarter" idx="10"/>
          </p:nvPr>
        </p:nvSpPr>
        <p:spPr/>
        <p:txBody>
          <a:bodyPr/>
          <a:lstStyle/>
          <a:p>
            <a:fld id="{858DE330-4B88-4E90-9D05-1FCE26ADDE61}" type="slidenum">
              <a:rPr lang="en-GB" smtClean="0"/>
              <a:t>6</a:t>
            </a:fld>
            <a:endParaRPr lang="en-GB"/>
          </a:p>
        </p:txBody>
      </p:sp>
    </p:spTree>
    <p:extLst>
      <p:ext uri="{BB962C8B-B14F-4D97-AF65-F5344CB8AC3E}">
        <p14:creationId xmlns:p14="http://schemas.microsoft.com/office/powerpoint/2010/main" val="583282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the experience stick.  It’ll be memorable. </a:t>
            </a:r>
          </a:p>
        </p:txBody>
      </p:sp>
      <p:sp>
        <p:nvSpPr>
          <p:cNvPr id="4" name="Slide Number Placeholder 3"/>
          <p:cNvSpPr>
            <a:spLocks noGrp="1"/>
          </p:cNvSpPr>
          <p:nvPr>
            <p:ph type="sldNum" sz="quarter" idx="10"/>
          </p:nvPr>
        </p:nvSpPr>
        <p:spPr/>
        <p:txBody>
          <a:bodyPr/>
          <a:lstStyle/>
          <a:p>
            <a:fld id="{858DE330-4B88-4E90-9D05-1FCE26ADDE61}"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3711921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time for relationships to develop</a:t>
            </a:r>
          </a:p>
        </p:txBody>
      </p:sp>
      <p:sp>
        <p:nvSpPr>
          <p:cNvPr id="4" name="Slide Number Placeholder 3"/>
          <p:cNvSpPr>
            <a:spLocks noGrp="1"/>
          </p:cNvSpPr>
          <p:nvPr>
            <p:ph type="sldNum" sz="quarter" idx="10"/>
          </p:nvPr>
        </p:nvSpPr>
        <p:spPr/>
        <p:txBody>
          <a:bodyPr/>
          <a:lstStyle/>
          <a:p>
            <a:fld id="{858DE330-4B88-4E90-9D05-1FCE26ADDE61}" type="slidenum">
              <a:rPr lang="en-GB" smtClean="0"/>
              <a:t>8</a:t>
            </a:fld>
            <a:endParaRPr lang="en-GB"/>
          </a:p>
        </p:txBody>
      </p:sp>
    </p:spTree>
    <p:extLst>
      <p:ext uri="{BB962C8B-B14F-4D97-AF65-F5344CB8AC3E}">
        <p14:creationId xmlns:p14="http://schemas.microsoft.com/office/powerpoint/2010/main" val="58328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Activities tailored to suit the children and the conditions. </a:t>
            </a:r>
          </a:p>
        </p:txBody>
      </p:sp>
      <p:sp>
        <p:nvSpPr>
          <p:cNvPr id="4" name="Slide Number Placeholder 3"/>
          <p:cNvSpPr>
            <a:spLocks noGrp="1"/>
          </p:cNvSpPr>
          <p:nvPr>
            <p:ph type="sldNum" sz="quarter" idx="10"/>
          </p:nvPr>
        </p:nvSpPr>
        <p:spPr/>
        <p:txBody>
          <a:bodyPr/>
          <a:lstStyle/>
          <a:p>
            <a:fld id="{858DE330-4B88-4E90-9D05-1FCE26ADDE61}" type="slidenum">
              <a:rPr lang="en-GB" smtClean="0"/>
              <a:t>9</a:t>
            </a:fld>
            <a:endParaRPr lang="en-GB" dirty="0"/>
          </a:p>
        </p:txBody>
      </p:sp>
    </p:spTree>
    <p:extLst>
      <p:ext uri="{BB962C8B-B14F-4D97-AF65-F5344CB8AC3E}">
        <p14:creationId xmlns:p14="http://schemas.microsoft.com/office/powerpoint/2010/main" val="184443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4D3FA5B-D1AD-4EEE-9CF9-1743B00EF8C4}" type="datetimeFigureOut">
              <a:rPr lang="en-GB" smtClean="0"/>
              <a:t>25/11/2021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17703647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D3FA5B-D1AD-4EEE-9CF9-1743B00EF8C4}" type="datetimeFigureOut">
              <a:rPr lang="en-GB" smtClean="0"/>
              <a:t>25/11/2021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072197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D3FA5B-D1AD-4EEE-9CF9-1743B00EF8C4}" type="datetimeFigureOut">
              <a:rPr lang="en-GB" smtClean="0"/>
              <a:t>25/11/2021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114371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4D3FA5B-D1AD-4EEE-9CF9-1743B00EF8C4}" type="datetimeFigureOut">
              <a:rPr lang="en-GB" smtClean="0"/>
              <a:t>25/11/2021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807914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D3FA5B-D1AD-4EEE-9CF9-1743B00EF8C4}" type="datetimeFigureOut">
              <a:rPr lang="en-GB" smtClean="0"/>
              <a:t>25/11/2021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2220080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4D3FA5B-D1AD-4EEE-9CF9-1743B00EF8C4}" type="datetimeFigureOut">
              <a:rPr lang="en-GB" smtClean="0"/>
              <a:t>25/11/2021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704705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4D3FA5B-D1AD-4EEE-9CF9-1743B00EF8C4}" type="datetimeFigureOut">
              <a:rPr lang="en-GB" smtClean="0"/>
              <a:t>25/11/2021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839247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4D3FA5B-D1AD-4EEE-9CF9-1743B00EF8C4}" type="datetimeFigureOut">
              <a:rPr lang="en-GB" smtClean="0"/>
              <a:t>25/11/2021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510613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D3FA5B-D1AD-4EEE-9CF9-1743B00EF8C4}" type="datetimeFigureOut">
              <a:rPr lang="en-GB" smtClean="0"/>
              <a:t>25/11/2021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2483403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D3FA5B-D1AD-4EEE-9CF9-1743B00EF8C4}" type="datetimeFigureOut">
              <a:rPr lang="en-GB" smtClean="0"/>
              <a:t>25/11/2021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793788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D3FA5B-D1AD-4EEE-9CF9-1743B00EF8C4}" type="datetimeFigureOut">
              <a:rPr lang="en-GB" smtClean="0"/>
              <a:t>25/11/2021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E3298F-9AEA-498C-B3C9-F3C52A8CD258}" type="slidenum">
              <a:rPr lang="en-GB" smtClean="0"/>
              <a:t>‹#›</a:t>
            </a:fld>
            <a:endParaRPr lang="en-GB"/>
          </a:p>
        </p:txBody>
      </p:sp>
    </p:spTree>
    <p:extLst>
      <p:ext uri="{BB962C8B-B14F-4D97-AF65-F5344CB8AC3E}">
        <p14:creationId xmlns:p14="http://schemas.microsoft.com/office/powerpoint/2010/main" val="32929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D3FA5B-D1AD-4EEE-9CF9-1743B00EF8C4}" type="datetimeFigureOut">
              <a:rPr lang="en-GB" smtClean="0"/>
              <a:t>25/11/2021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3298F-9AEA-498C-B3C9-F3C52A8CD258}" type="slidenum">
              <a:rPr lang="en-GB" smtClean="0"/>
              <a:t>‹#›</a:t>
            </a:fld>
            <a:endParaRPr lang="en-GB"/>
          </a:p>
        </p:txBody>
      </p:sp>
    </p:spTree>
    <p:extLst>
      <p:ext uri="{BB962C8B-B14F-4D97-AF65-F5344CB8AC3E}">
        <p14:creationId xmlns:p14="http://schemas.microsoft.com/office/powerpoint/2010/main" val="8048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jpg"/><Relationship Id="rId5" Type="http://schemas.microsoft.com/office/2007/relationships/hdphoto" Target="../media/hdphoto1.wdp"/><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8.jpe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jpeg"/><Relationship Id="rId5" Type="http://schemas.microsoft.com/office/2007/relationships/hdphoto" Target="../media/hdphoto1.wdp"/><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6.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5.jpeg"/><Relationship Id="rId3" Type="http://schemas.openxmlformats.org/officeDocument/2006/relationships/image" Target="../media/image8.jpeg"/><Relationship Id="rId7" Type="http://schemas.openxmlformats.org/officeDocument/2006/relationships/image" Target="../media/image11.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11" Type="http://schemas.microsoft.com/office/2007/relationships/hdphoto" Target="../media/hdphoto1.wdp"/><Relationship Id="rId5" Type="http://schemas.openxmlformats.org/officeDocument/2006/relationships/image" Target="../media/image9.jpeg"/><Relationship Id="rId10" Type="http://schemas.openxmlformats.org/officeDocument/2006/relationships/image" Target="../media/image2.jpeg"/><Relationship Id="rId4" Type="http://schemas.openxmlformats.org/officeDocument/2006/relationships/image" Target="../media/image6.png"/><Relationship Id="rId9" Type="http://schemas.openxmlformats.org/officeDocument/2006/relationships/image" Target="../media/image13.pn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D42F40-8564-4509-8FE0-D4FFB3F324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105" y="0"/>
            <a:ext cx="9527650" cy="6858000"/>
          </a:xfrm>
          <a:prstGeom prst="rect">
            <a:avLst/>
          </a:prstGeom>
        </p:spPr>
      </p:pic>
      <p:sp>
        <p:nvSpPr>
          <p:cNvPr id="4" name="TextBox 3"/>
          <p:cNvSpPr txBox="1"/>
          <p:nvPr/>
        </p:nvSpPr>
        <p:spPr>
          <a:xfrm>
            <a:off x="611560" y="1530197"/>
            <a:ext cx="7920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Arrow: Pentagon 6">
            <a:extLst>
              <a:ext uri="{FF2B5EF4-FFF2-40B4-BE49-F238E27FC236}">
                <a16:creationId xmlns:a16="http://schemas.microsoft.com/office/drawing/2014/main" id="{CC098430-4187-4A87-B71B-1F5CAC8AECC6}"/>
              </a:ext>
            </a:extLst>
          </p:cNvPr>
          <p:cNvSpPr/>
          <p:nvPr/>
        </p:nvSpPr>
        <p:spPr>
          <a:xfrm rot="10800000">
            <a:off x="6012160" y="229023"/>
            <a:ext cx="3384376" cy="1067039"/>
          </a:xfrm>
          <a:prstGeom prst="homePlate">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p:cNvPicPr>
            <a:picLocks noChangeAspect="1"/>
          </p:cNvPicPr>
          <p:nvPr/>
        </p:nvPicPr>
        <p:blipFill>
          <a:blip r:embed="rId4" cstate="email">
            <a:clrChange>
              <a:clrFrom>
                <a:srgbClr val="D2D2D2"/>
              </a:clrFrom>
              <a:clrTo>
                <a:srgbClr val="D2D2D2">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660232" y="353847"/>
            <a:ext cx="2088232" cy="792385"/>
          </a:xfrm>
          <a:prstGeom prst="rect">
            <a:avLst/>
          </a:prstGeom>
        </p:spPr>
      </p:pic>
      <p:sp>
        <p:nvSpPr>
          <p:cNvPr id="13" name="Arrow: Pentagon 12">
            <a:extLst>
              <a:ext uri="{FF2B5EF4-FFF2-40B4-BE49-F238E27FC236}">
                <a16:creationId xmlns:a16="http://schemas.microsoft.com/office/drawing/2014/main" id="{DE3D68D1-28F4-4DBF-A57C-BF2335B5E18D}"/>
              </a:ext>
            </a:extLst>
          </p:cNvPr>
          <p:cNvSpPr/>
          <p:nvPr/>
        </p:nvSpPr>
        <p:spPr>
          <a:xfrm>
            <a:off x="-55012" y="5505796"/>
            <a:ext cx="7291308" cy="1067039"/>
          </a:xfrm>
          <a:prstGeom prst="homePlate">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064A2">
                    <a:lumMod val="50000"/>
                  </a:srgbClr>
                </a:solidFill>
                <a:effectLst/>
                <a:uLnTx/>
                <a:uFillTx/>
                <a:latin typeface="Arial Narrow" panose="020B0606020202030204" pitchFamily="34" charset="0"/>
                <a:ea typeface="+mn-ea"/>
                <a:cs typeface="Arial" panose="020B0604020202020204" pitchFamily="34" charset="0"/>
              </a:rPr>
              <a:t>  </a:t>
            </a:r>
            <a:r>
              <a:rPr kumimoji="0" lang="en-GB" sz="2400" b="1" i="0" u="none" strike="noStrike" kern="1200" cap="all" spc="0" normalizeH="0" noProof="0" dirty="0">
                <a:ln>
                  <a:noFill/>
                </a:ln>
                <a:solidFill>
                  <a:srgbClr val="8064A2">
                    <a:lumMod val="50000"/>
                  </a:srgbClr>
                </a:solidFill>
                <a:effectLst/>
                <a:uLnTx/>
                <a:uFillTx/>
                <a:latin typeface="Arial Narrow" panose="020B0606020202030204" pitchFamily="34" charset="0"/>
                <a:ea typeface="+mn-ea"/>
                <a:cs typeface="Arial" panose="020B0604020202020204" pitchFamily="34" charset="0"/>
              </a:rPr>
              <a:t>Frank Chapman Outdoor Education Centre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8064A2">
                    <a:lumMod val="50000"/>
                  </a:srgbClr>
                </a:solidFill>
                <a:effectLst/>
                <a:uLnTx/>
                <a:uFillTx/>
                <a:latin typeface="Arial Narrow" panose="020B0606020202030204" pitchFamily="34" charset="0"/>
                <a:ea typeface="+mn-ea"/>
                <a:cs typeface="Arial" panose="020B0604020202020204" pitchFamily="34" charset="0"/>
              </a:rPr>
              <a:t>  [your date]</a:t>
            </a:r>
          </a:p>
        </p:txBody>
      </p:sp>
    </p:spTree>
    <p:extLst>
      <p:ext uri="{BB962C8B-B14F-4D97-AF65-F5344CB8AC3E}">
        <p14:creationId xmlns:p14="http://schemas.microsoft.com/office/powerpoint/2010/main" val="740198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9EA09E9-143E-465B-BBFE-7F936351117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0"/>
            <a:ext cx="9144000" cy="6858000"/>
          </a:xfrm>
        </p:spPr>
      </p:pic>
    </p:spTree>
    <p:extLst>
      <p:ext uri="{BB962C8B-B14F-4D97-AF65-F5344CB8AC3E}">
        <p14:creationId xmlns:p14="http://schemas.microsoft.com/office/powerpoint/2010/main" val="1008870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LEARNING</a:t>
            </a:r>
          </a:p>
        </p:txBody>
      </p:sp>
      <p:cxnSp>
        <p:nvCxnSpPr>
          <p:cNvPr id="10" name="Straight Connector 9"/>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323528" y="1441807"/>
            <a:ext cx="3723663" cy="2862322"/>
          </a:xfrm>
          <a:prstGeom prst="rect">
            <a:avLst/>
          </a:prstGeom>
          <a:noFill/>
        </p:spPr>
        <p:txBody>
          <a:bodyPr wrap="square" rtlCol="0">
            <a:spAutoFit/>
          </a:bodyPr>
          <a:lstStyle/>
          <a:p>
            <a:r>
              <a:rPr lang="en-GB" dirty="0"/>
              <a:t>Whether it’s delivering high quality outdoor activities or simply learning through staying away from home and having fun, the Frank Chapman team help every young person achieve more than they ever expected. </a:t>
            </a:r>
          </a:p>
          <a:p>
            <a:endParaRPr lang="en-GB" dirty="0"/>
          </a:p>
          <a:p>
            <a:r>
              <a:rPr lang="en-GB" dirty="0"/>
              <a:t>We are specialists in residential experiences, and believe passionately in its value.  </a:t>
            </a:r>
          </a:p>
        </p:txBody>
      </p:sp>
      <p:sp>
        <p:nvSpPr>
          <p:cNvPr id="14" name="TextBox 13"/>
          <p:cNvSpPr txBox="1"/>
          <p:nvPr/>
        </p:nvSpPr>
        <p:spPr>
          <a:xfrm>
            <a:off x="323528" y="4725144"/>
            <a:ext cx="3461843" cy="1754326"/>
          </a:xfrm>
          <a:prstGeom prst="rect">
            <a:avLst/>
          </a:prstGeom>
          <a:noFill/>
        </p:spPr>
        <p:txBody>
          <a:bodyPr wrap="square" rtlCol="0">
            <a:spAutoFit/>
          </a:bodyPr>
          <a:lstStyle/>
          <a:p>
            <a:r>
              <a:rPr lang="en-GB" b="1" dirty="0"/>
              <a:t>Tailored Programmes</a:t>
            </a:r>
          </a:p>
          <a:p>
            <a:r>
              <a:rPr lang="en-GB" dirty="0"/>
              <a:t>Every visit is unique.  The team work with school and the pupils to shape an exciting, fun, and meaningful visit to Frank Chapman. </a:t>
            </a:r>
          </a:p>
        </p:txBody>
      </p:sp>
      <p:grpSp>
        <p:nvGrpSpPr>
          <p:cNvPr id="17" name="Group 16"/>
          <p:cNvGrpSpPr/>
          <p:nvPr/>
        </p:nvGrpSpPr>
        <p:grpSpPr>
          <a:xfrm>
            <a:off x="4236927" y="4863306"/>
            <a:ext cx="4727561" cy="720997"/>
            <a:chOff x="5019502" y="4437112"/>
            <a:chExt cx="3815565" cy="1296144"/>
          </a:xfrm>
        </p:grpSpPr>
        <p:sp>
          <p:nvSpPr>
            <p:cNvPr id="19" name="Rounded Rectangle 18"/>
            <p:cNvSpPr/>
            <p:nvPr/>
          </p:nvSpPr>
          <p:spPr>
            <a:xfrm>
              <a:off x="5019502" y="4437112"/>
              <a:ext cx="3797632" cy="1296144"/>
            </a:xfrm>
            <a:prstGeom prst="roundRect">
              <a:avLst/>
            </a:prstGeom>
            <a:solidFill>
              <a:srgbClr val="76B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6B900"/>
                </a:solidFill>
              </a:endParaRPr>
            </a:p>
          </p:txBody>
        </p:sp>
        <p:sp>
          <p:nvSpPr>
            <p:cNvPr id="20" name="TextBox 19"/>
            <p:cNvSpPr txBox="1"/>
            <p:nvPr/>
          </p:nvSpPr>
          <p:spPr>
            <a:xfrm>
              <a:off x="5234669" y="4514423"/>
              <a:ext cx="3600398" cy="1161916"/>
            </a:xfrm>
            <a:prstGeom prst="rect">
              <a:avLst/>
            </a:prstGeom>
            <a:noFill/>
          </p:spPr>
          <p:txBody>
            <a:bodyPr wrap="square" rtlCol="0">
              <a:spAutoFit/>
            </a:bodyPr>
            <a:lstStyle/>
            <a:p>
              <a:r>
                <a:rPr lang="en-GB" b="1" dirty="0">
                  <a:solidFill>
                    <a:schemeClr val="bg1"/>
                  </a:solidFill>
                </a:rPr>
                <a:t>Group sizes are 12 students to 1 Frank Chapman tutor supported by school staff.</a:t>
              </a:r>
            </a:p>
          </p:txBody>
        </p:sp>
      </p:grpSp>
      <p:pic>
        <p:nvPicPr>
          <p:cNvPr id="7" name="Picture 6">
            <a:extLst>
              <a:ext uri="{FF2B5EF4-FFF2-40B4-BE49-F238E27FC236}">
                <a16:creationId xmlns:a16="http://schemas.microsoft.com/office/drawing/2014/main" id="{07DEBB31-74C7-48E3-AC23-B7B27D9351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7417" y="1422982"/>
            <a:ext cx="4619209" cy="3077548"/>
          </a:xfrm>
          <a:prstGeom prst="rect">
            <a:avLst/>
          </a:prstGeom>
          <a:effectLst>
            <a:softEdge rad="127000"/>
          </a:effectLst>
        </p:spPr>
      </p:pic>
      <p:pic>
        <p:nvPicPr>
          <p:cNvPr id="15" name="Picture 2">
            <a:extLst>
              <a:ext uri="{FF2B5EF4-FFF2-40B4-BE49-F238E27FC236}">
                <a16:creationId xmlns:a16="http://schemas.microsoft.com/office/drawing/2014/main" id="{2961CC21-3FD5-422C-AC88-BA6AF1CC9DF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F209893C-643F-4BF7-BEEA-680E44626942}"/>
              </a:ext>
            </a:extLst>
          </p:cNvPr>
          <p:cNvPicPr>
            <a:picLocks noChangeAspect="1"/>
          </p:cNvPicPr>
          <p:nvPr/>
        </p:nvPicPr>
        <p:blipFill>
          <a:blip r:embed="rId5" cstate="email">
            <a:clrChange>
              <a:clrFrom>
                <a:srgbClr val="D2D2D2"/>
              </a:clrFrom>
              <a:clrTo>
                <a:srgbClr val="D2D2D2">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spTree>
    <p:extLst>
      <p:ext uri="{BB962C8B-B14F-4D97-AF65-F5344CB8AC3E}">
        <p14:creationId xmlns:p14="http://schemas.microsoft.com/office/powerpoint/2010/main" val="1191819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endParaRPr lang="en-GB" sz="2800" b="1" dirty="0">
              <a:latin typeface="Arial Narrow" panose="020B0606020202030204" pitchFamily="34" charset="0"/>
            </a:endParaRPr>
          </a:p>
        </p:txBody>
      </p:sp>
      <p:pic>
        <p:nvPicPr>
          <p:cNvPr id="8" name="Content Placeholder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804248" y="332656"/>
            <a:ext cx="1997984" cy="719132"/>
          </a:xfr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43921" y="5877272"/>
            <a:ext cx="2301776" cy="720997"/>
          </a:xfrm>
          <a:prstGeom prst="rect">
            <a:avLst/>
          </a:prstGeom>
        </p:spPr>
      </p:pic>
      <p:sp>
        <p:nvSpPr>
          <p:cNvPr id="4" name="TextBox 3"/>
          <p:cNvSpPr txBox="1"/>
          <p:nvPr/>
        </p:nvSpPr>
        <p:spPr>
          <a:xfrm>
            <a:off x="611560" y="1676182"/>
            <a:ext cx="7920880" cy="369332"/>
          </a:xfrm>
          <a:prstGeom prst="rect">
            <a:avLst/>
          </a:prstGeom>
          <a:noFill/>
        </p:spPr>
        <p:txBody>
          <a:bodyPr wrap="square" rtlCol="0">
            <a:spAutoFit/>
          </a:bodyPr>
          <a:lstStyle/>
          <a:p>
            <a:endParaRPr lang="en-GB" dirty="0">
              <a:solidFill>
                <a:prstClr val="black"/>
              </a:solidFill>
            </a:endParaRPr>
          </a:p>
        </p:txBody>
      </p:sp>
      <p:pic>
        <p:nvPicPr>
          <p:cNvPr id="2050" name="Picture 2"/>
          <p:cNvPicPr>
            <a:picLocks noChangeAspect="1" noChangeArrowheads="1"/>
          </p:cNvPicPr>
          <p:nvPr/>
        </p:nvPicPr>
        <p:blipFill>
          <a:blip r:embed="rId5" cstate="email">
            <a:lum bright="70000" contrast="-70000"/>
            <a:extLst>
              <a:ext uri="{28A0092B-C50C-407E-A947-70E740481C1C}">
                <a14:useLocalDpi xmlns:a14="http://schemas.microsoft.com/office/drawing/2010/main"/>
              </a:ext>
            </a:extLst>
          </a:blip>
          <a:stretch>
            <a:fillRect/>
          </a:stretch>
        </p:blipFill>
        <p:spPr bwMode="auto">
          <a:xfrm>
            <a:off x="-1239421" y="-730016"/>
            <a:ext cx="11455838" cy="758801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ular Callout 2"/>
          <p:cNvSpPr/>
          <p:nvPr/>
        </p:nvSpPr>
        <p:spPr>
          <a:xfrm>
            <a:off x="677427" y="1585758"/>
            <a:ext cx="7789146" cy="3384376"/>
          </a:xfrm>
          <a:prstGeom prst="wedgeRoundRectCallout">
            <a:avLst>
              <a:gd name="adj1" fmla="val -20833"/>
              <a:gd name="adj2" fmla="val 68074"/>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2400" dirty="0">
                <a:solidFill>
                  <a:prstClr val="white"/>
                </a:solidFill>
              </a:rPr>
              <a:t>We have seen a real change in </a:t>
            </a:r>
            <a:r>
              <a:rPr lang="en-GB" sz="2400" b="1" dirty="0">
                <a:solidFill>
                  <a:prstClr val="white"/>
                </a:solidFill>
              </a:rPr>
              <a:t>the progress and achievement</a:t>
            </a:r>
            <a:r>
              <a:rPr lang="en-GB" sz="2400" dirty="0">
                <a:solidFill>
                  <a:prstClr val="white"/>
                </a:solidFill>
              </a:rPr>
              <a:t> of our children.  Their </a:t>
            </a:r>
            <a:r>
              <a:rPr lang="en-GB" sz="2400" b="1" dirty="0">
                <a:solidFill>
                  <a:prstClr val="white"/>
                </a:solidFill>
              </a:rPr>
              <a:t>confidence</a:t>
            </a:r>
            <a:r>
              <a:rPr lang="en-GB" sz="2400" dirty="0">
                <a:solidFill>
                  <a:prstClr val="white"/>
                </a:solidFill>
              </a:rPr>
              <a:t> has increased exponentially.  This has translated in the classroom into a </a:t>
            </a:r>
            <a:r>
              <a:rPr lang="en-GB" sz="2400" b="1" dirty="0">
                <a:solidFill>
                  <a:prstClr val="white"/>
                </a:solidFill>
              </a:rPr>
              <a:t>better attitude for learning</a:t>
            </a:r>
            <a:r>
              <a:rPr lang="en-GB" sz="2400" dirty="0">
                <a:solidFill>
                  <a:prstClr val="white"/>
                </a:solidFill>
              </a:rPr>
              <a:t> and greater confidence in taking part in </a:t>
            </a:r>
            <a:r>
              <a:rPr lang="en-GB" sz="2400" b="1" dirty="0">
                <a:solidFill>
                  <a:prstClr val="white"/>
                </a:solidFill>
              </a:rPr>
              <a:t>whole class activities</a:t>
            </a:r>
            <a:r>
              <a:rPr lang="en-GB" sz="2400" dirty="0">
                <a:solidFill>
                  <a:prstClr val="white"/>
                </a:solidFill>
              </a:rPr>
              <a:t>. </a:t>
            </a:r>
          </a:p>
          <a:p>
            <a:pPr fontAlgn="base"/>
            <a:endParaRPr lang="en-GB" i="1" dirty="0">
              <a:solidFill>
                <a:prstClr val="white"/>
              </a:solidFill>
            </a:endParaRPr>
          </a:p>
          <a:p>
            <a:pPr fontAlgn="base"/>
            <a:r>
              <a:rPr lang="en-GB" b="1" i="1" dirty="0">
                <a:solidFill>
                  <a:prstClr val="black"/>
                </a:solidFill>
              </a:rPr>
              <a:t>Assistant </a:t>
            </a:r>
            <a:r>
              <a:rPr lang="en-GB" b="1" i="1" dirty="0" err="1">
                <a:solidFill>
                  <a:prstClr val="black"/>
                </a:solidFill>
              </a:rPr>
              <a:t>Headteacher</a:t>
            </a:r>
            <a:r>
              <a:rPr lang="en-GB" b="1" i="1" dirty="0">
                <a:solidFill>
                  <a:prstClr val="black"/>
                </a:solidFill>
              </a:rPr>
              <a:t> - Staffordshire</a:t>
            </a:r>
            <a:endParaRPr lang="en-GB" b="1" dirty="0">
              <a:solidFill>
                <a:prstClr val="black"/>
              </a:solidFill>
            </a:endParaRPr>
          </a:p>
        </p:txBody>
      </p:sp>
    </p:spTree>
    <p:extLst>
      <p:ext uri="{BB962C8B-B14F-4D97-AF65-F5344CB8AC3E}">
        <p14:creationId xmlns:p14="http://schemas.microsoft.com/office/powerpoint/2010/main" val="2298725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endParaRPr lang="en-GB" sz="2800" b="1" dirty="0">
              <a:latin typeface="Arial Narrow" panose="020B0606020202030204" pitchFamily="34" charset="0"/>
            </a:endParaRPr>
          </a:p>
        </p:txBody>
      </p:sp>
      <p:pic>
        <p:nvPicPr>
          <p:cNvPr id="8" name="Content Placeholder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804248" y="332656"/>
            <a:ext cx="1997984" cy="719132"/>
          </a:xfr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43921" y="5877272"/>
            <a:ext cx="2301776" cy="720997"/>
          </a:xfrm>
          <a:prstGeom prst="rect">
            <a:avLst/>
          </a:prstGeom>
        </p:spPr>
      </p:pic>
      <p:sp>
        <p:nvSpPr>
          <p:cNvPr id="4" name="TextBox 3"/>
          <p:cNvSpPr txBox="1"/>
          <p:nvPr/>
        </p:nvSpPr>
        <p:spPr>
          <a:xfrm>
            <a:off x="611560" y="1676182"/>
            <a:ext cx="7920880" cy="369332"/>
          </a:xfrm>
          <a:prstGeom prst="rect">
            <a:avLst/>
          </a:prstGeom>
          <a:noFill/>
        </p:spPr>
        <p:txBody>
          <a:bodyPr wrap="square" rtlCol="0">
            <a:spAutoFit/>
          </a:bodyPr>
          <a:lstStyle/>
          <a:p>
            <a:endParaRPr lang="en-GB" dirty="0">
              <a:solidFill>
                <a:prstClr val="black"/>
              </a:solidFill>
            </a:endParaRPr>
          </a:p>
        </p:txBody>
      </p:sp>
      <p:pic>
        <p:nvPicPr>
          <p:cNvPr id="5" name="Picture 4"/>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571500" y="0"/>
            <a:ext cx="10287000" cy="6858000"/>
          </a:xfrm>
          <a:prstGeom prst="rect">
            <a:avLst/>
          </a:prstGeom>
        </p:spPr>
      </p:pic>
      <p:sp>
        <p:nvSpPr>
          <p:cNvPr id="3" name="Rounded Rectangular Callout 2"/>
          <p:cNvSpPr/>
          <p:nvPr/>
        </p:nvSpPr>
        <p:spPr>
          <a:xfrm>
            <a:off x="1013309" y="1860848"/>
            <a:ext cx="7117382" cy="2924620"/>
          </a:xfrm>
          <a:prstGeom prst="wedgeRoundRectCallout">
            <a:avLst>
              <a:gd name="adj1" fmla="val -20833"/>
              <a:gd name="adj2" fmla="val 68074"/>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GB" sz="2400" dirty="0">
                <a:solidFill>
                  <a:prstClr val="white"/>
                </a:solidFill>
              </a:rPr>
              <a:t>To watch my students transform before my eyes into </a:t>
            </a:r>
            <a:r>
              <a:rPr lang="en-GB" sz="2400" b="1" dirty="0">
                <a:solidFill>
                  <a:prstClr val="white"/>
                </a:solidFill>
              </a:rPr>
              <a:t>a new version of themselves</a:t>
            </a:r>
            <a:r>
              <a:rPr lang="en-GB" sz="2400" dirty="0">
                <a:solidFill>
                  <a:prstClr val="white"/>
                </a:solidFill>
              </a:rPr>
              <a:t> - that was amazing! </a:t>
            </a:r>
            <a:r>
              <a:rPr lang="en-GB" sz="2400" i="1" dirty="0">
                <a:solidFill>
                  <a:prstClr val="white"/>
                </a:solidFill>
              </a:rPr>
              <a:t> </a:t>
            </a:r>
          </a:p>
          <a:p>
            <a:pPr fontAlgn="base"/>
            <a:endParaRPr lang="en-GB" i="1" dirty="0">
              <a:solidFill>
                <a:prstClr val="white"/>
              </a:solidFill>
            </a:endParaRPr>
          </a:p>
          <a:p>
            <a:pPr fontAlgn="base"/>
            <a:r>
              <a:rPr lang="en-GB" b="1" i="1" dirty="0">
                <a:solidFill>
                  <a:prstClr val="black"/>
                </a:solidFill>
              </a:rPr>
              <a:t>Assistant </a:t>
            </a:r>
            <a:r>
              <a:rPr lang="en-GB" b="1" i="1" dirty="0" err="1">
                <a:solidFill>
                  <a:prstClr val="black"/>
                </a:solidFill>
              </a:rPr>
              <a:t>Headteacher</a:t>
            </a:r>
            <a:r>
              <a:rPr lang="en-GB" b="1" i="1" dirty="0">
                <a:solidFill>
                  <a:prstClr val="black"/>
                </a:solidFill>
              </a:rPr>
              <a:t> - Sandwell</a:t>
            </a:r>
            <a:r>
              <a:rPr lang="en-GB" b="1" dirty="0">
                <a:solidFill>
                  <a:prstClr val="black"/>
                </a:solidFill>
              </a:rPr>
              <a:t> </a:t>
            </a:r>
          </a:p>
        </p:txBody>
      </p:sp>
    </p:spTree>
    <p:extLst>
      <p:ext uri="{BB962C8B-B14F-4D97-AF65-F5344CB8AC3E}">
        <p14:creationId xmlns:p14="http://schemas.microsoft.com/office/powerpoint/2010/main" val="12274419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342319" y="1387723"/>
            <a:ext cx="4589721" cy="4247317"/>
          </a:xfrm>
          <a:prstGeom prst="rect">
            <a:avLst/>
          </a:prstGeom>
          <a:noFill/>
        </p:spPr>
        <p:txBody>
          <a:bodyPr wrap="square" rtlCol="0">
            <a:spAutoFit/>
          </a:bodyPr>
          <a:lstStyle/>
          <a:p>
            <a:r>
              <a:rPr lang="en-GB" b="1" dirty="0">
                <a:latin typeface="Arial Narrow" panose="020B0606020202030204" pitchFamily="34" charset="0"/>
              </a:rPr>
              <a:t>A YOUNG PERSON’S PERSPECTIVE</a:t>
            </a:r>
          </a:p>
          <a:p>
            <a:endParaRPr lang="en-GB" dirty="0"/>
          </a:p>
          <a:p>
            <a:r>
              <a:rPr lang="en-GB" dirty="0"/>
              <a:t>Try out exciting activities like climbing, geocaching and building fires. </a:t>
            </a:r>
          </a:p>
          <a:p>
            <a:endParaRPr lang="en-GB" dirty="0"/>
          </a:p>
          <a:p>
            <a:r>
              <a:rPr lang="en-GB" dirty="0"/>
              <a:t>Explore an amazing new place</a:t>
            </a:r>
          </a:p>
          <a:p>
            <a:endParaRPr lang="en-GB" dirty="0"/>
          </a:p>
          <a:p>
            <a:r>
              <a:rPr lang="en-GB" dirty="0"/>
              <a:t>Make new friends and get to know your classmates even better</a:t>
            </a:r>
          </a:p>
          <a:p>
            <a:endParaRPr lang="en-GB" dirty="0"/>
          </a:p>
          <a:p>
            <a:r>
              <a:rPr lang="en-GB" dirty="0"/>
              <a:t>It’s an adventure! Go beyond your comfort zone and be open to new experiences </a:t>
            </a:r>
          </a:p>
          <a:p>
            <a:endParaRPr lang="en-GB" dirty="0"/>
          </a:p>
          <a:p>
            <a:r>
              <a:rPr lang="en-GB" dirty="0"/>
              <a:t>Develop skills, discover passions, boost confidence</a:t>
            </a:r>
          </a:p>
        </p:txBody>
      </p:sp>
      <p:pic>
        <p:nvPicPr>
          <p:cNvPr id="9" name="Picture 2">
            <a:extLst>
              <a:ext uri="{FF2B5EF4-FFF2-40B4-BE49-F238E27FC236}">
                <a16:creationId xmlns:a16="http://schemas.microsoft.com/office/drawing/2014/main" id="{E0E401B4-D334-4841-A94D-6E9538C3DF1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a:extLst>
              <a:ext uri="{FF2B5EF4-FFF2-40B4-BE49-F238E27FC236}">
                <a16:creationId xmlns:a16="http://schemas.microsoft.com/office/drawing/2014/main" id="{921DE6DA-04D8-4AD9-8E0E-F8FDE1503C4D}"/>
              </a:ext>
            </a:extLst>
          </p:cNvPr>
          <p:cNvSpPr txBox="1">
            <a:spLocks/>
          </p:cNvSpPr>
          <p:nvPr/>
        </p:nvSpPr>
        <p:spPr>
          <a:xfrm>
            <a:off x="306998" y="953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a:latin typeface="Arial Narrow" panose="020B0606020202030204" pitchFamily="34" charset="0"/>
              </a:rPr>
              <a:t>WHY GO TO FRANK CHAPMAN?</a:t>
            </a:r>
            <a:endParaRPr lang="en-GB" sz="2800" b="1" dirty="0">
              <a:latin typeface="Arial Narrow" panose="020B0606020202030204" pitchFamily="34" charset="0"/>
            </a:endParaRPr>
          </a:p>
        </p:txBody>
      </p:sp>
      <p:pic>
        <p:nvPicPr>
          <p:cNvPr id="11" name="Picture 10">
            <a:extLst>
              <a:ext uri="{FF2B5EF4-FFF2-40B4-BE49-F238E27FC236}">
                <a16:creationId xmlns:a16="http://schemas.microsoft.com/office/drawing/2014/main" id="{0D1AE590-1B6B-406A-BB40-5FDCA9A63B69}"/>
              </a:ext>
            </a:extLst>
          </p:cNvPr>
          <p:cNvPicPr>
            <a:picLocks noChangeAspect="1"/>
          </p:cNvPicPr>
          <p:nvPr/>
        </p:nvPicPr>
        <p:blipFill>
          <a:blip r:embed="rId4" cstate="email">
            <a:clrChange>
              <a:clrFrom>
                <a:srgbClr val="D2D2D2"/>
              </a:clrFrom>
              <a:clrTo>
                <a:srgbClr val="D2D2D2">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pic>
        <p:nvPicPr>
          <p:cNvPr id="6" name="Picture 5">
            <a:extLst>
              <a:ext uri="{FF2B5EF4-FFF2-40B4-BE49-F238E27FC236}">
                <a16:creationId xmlns:a16="http://schemas.microsoft.com/office/drawing/2014/main" id="{C91C5B1A-64AF-4A22-B02A-320AA994C20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60032" y="1340768"/>
            <a:ext cx="4000951" cy="3000713"/>
          </a:xfrm>
          <a:prstGeom prst="rect">
            <a:avLst/>
          </a:prstGeom>
          <a:effectLst>
            <a:reflection blurRad="6350" stA="50000" endA="275" endPos="40000" dist="101600" dir="5400000" sy="-100000" algn="bl" rotWithShape="0"/>
            <a:softEdge rad="127000"/>
          </a:effectLst>
        </p:spPr>
      </p:pic>
    </p:spTree>
    <p:extLst>
      <p:ext uri="{BB962C8B-B14F-4D97-AF65-F5344CB8AC3E}">
        <p14:creationId xmlns:p14="http://schemas.microsoft.com/office/powerpoint/2010/main" val="146966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97D1EE-82CB-445E-BE98-5A0154B946E9}"/>
              </a:ext>
            </a:extLst>
          </p:cNvPr>
          <p:cNvPicPr>
            <a:picLocks noChangeAspect="1"/>
          </p:cNvPicPr>
          <p:nvPr/>
        </p:nvPicPr>
        <p:blipFill>
          <a:blip r:embed="rId3" cstate="email">
            <a:clrChange>
              <a:clrFrom>
                <a:srgbClr val="D2D2D2"/>
              </a:clrFrom>
              <a:clrTo>
                <a:srgbClr val="D2D2D2">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pic>
        <p:nvPicPr>
          <p:cNvPr id="9" name="Picture 6">
            <a:extLst>
              <a:ext uri="{FF2B5EF4-FFF2-40B4-BE49-F238E27FC236}">
                <a16:creationId xmlns:a16="http://schemas.microsoft.com/office/drawing/2014/main" id="{6FE075C7-A321-4A69-8872-9A65807F19B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788024" y="1310381"/>
            <a:ext cx="4032448" cy="3023083"/>
          </a:xfrm>
          <a:prstGeom prst="rect">
            <a:avLst/>
          </a:prstGeom>
          <a:noFill/>
          <a:effectLst>
            <a:reflection blurRad="6350" stA="50000" endA="275" endPos="40000" dist="101600" dir="5400000" sy="-100000" algn="bl" rotWithShape="0"/>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6998" y="95332"/>
            <a:ext cx="8229600" cy="1143000"/>
          </a:xfrm>
        </p:spPr>
        <p:txBody>
          <a:bodyPr>
            <a:normAutofit/>
          </a:bodyPr>
          <a:lstStyle/>
          <a:p>
            <a:pPr algn="l"/>
            <a:r>
              <a:rPr lang="en-GB" sz="2800" b="1" dirty="0">
                <a:latin typeface="Arial Narrow" panose="020B0606020202030204" pitchFamily="34" charset="0"/>
              </a:rPr>
              <a:t>WHY GO TO FRANK CHAPMAN?</a:t>
            </a:r>
          </a:p>
        </p:txBody>
      </p: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303626" y="1412776"/>
            <a:ext cx="4700422" cy="4801314"/>
          </a:xfrm>
          <a:prstGeom prst="rect">
            <a:avLst/>
          </a:prstGeom>
          <a:noFill/>
        </p:spPr>
        <p:txBody>
          <a:bodyPr wrap="square" rtlCol="0">
            <a:spAutoFit/>
          </a:bodyPr>
          <a:lstStyle/>
          <a:p>
            <a:r>
              <a:rPr lang="en-GB" b="1" dirty="0">
                <a:latin typeface="Arial Narrow" panose="020B0606020202030204" pitchFamily="34" charset="0"/>
              </a:rPr>
              <a:t>A TEACHER’S PERSPECTIVE</a:t>
            </a:r>
          </a:p>
          <a:p>
            <a:endParaRPr lang="en-GB" dirty="0"/>
          </a:p>
          <a:p>
            <a:r>
              <a:rPr lang="en-GB" dirty="0"/>
              <a:t>Everyone who stays at Frank Chapman Centre gets a warm welcome and the centre soon becomes a home away from home</a:t>
            </a:r>
          </a:p>
          <a:p>
            <a:endParaRPr lang="en-GB" dirty="0"/>
          </a:p>
          <a:p>
            <a:r>
              <a:rPr lang="en-GB" dirty="0"/>
              <a:t>Develop independence &amp; critical thinking skills</a:t>
            </a:r>
          </a:p>
          <a:p>
            <a:endParaRPr lang="en-GB" dirty="0"/>
          </a:p>
          <a:p>
            <a:r>
              <a:rPr lang="en-GB" dirty="0"/>
              <a:t>Trying new things and sticking at them</a:t>
            </a:r>
          </a:p>
          <a:p>
            <a:endParaRPr lang="en-GB" dirty="0"/>
          </a:p>
          <a:p>
            <a:r>
              <a:rPr lang="en-GB" dirty="0"/>
              <a:t>Boost cohesion and sense of belonging</a:t>
            </a:r>
          </a:p>
          <a:p>
            <a:endParaRPr lang="en-GB" dirty="0"/>
          </a:p>
          <a:p>
            <a:r>
              <a:rPr lang="en-GB" dirty="0"/>
              <a:t>All inclusive – no hidden extras</a:t>
            </a:r>
          </a:p>
          <a:p>
            <a:endParaRPr lang="en-GB" dirty="0"/>
          </a:p>
          <a:p>
            <a:r>
              <a:rPr lang="en-GB" dirty="0"/>
              <a:t>School and centre staff work as one team to provide the best experience</a:t>
            </a:r>
          </a:p>
          <a:p>
            <a:endParaRPr lang="en-GB" dirty="0"/>
          </a:p>
        </p:txBody>
      </p:sp>
      <p:pic>
        <p:nvPicPr>
          <p:cNvPr id="11" name="Picture 2">
            <a:extLst>
              <a:ext uri="{FF2B5EF4-FFF2-40B4-BE49-F238E27FC236}">
                <a16:creationId xmlns:a16="http://schemas.microsoft.com/office/drawing/2014/main" id="{4053B2C8-259E-445F-9FCB-7B012323024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317B732E-2962-4112-AB59-D29F07E562AF}"/>
              </a:ext>
            </a:extLst>
          </p:cNvPr>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238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THE EVIDENCE</a:t>
            </a:r>
          </a:p>
        </p:txBody>
      </p:sp>
      <p:cxnSp>
        <p:nvCxnSpPr>
          <p:cNvPr id="10" name="Straight Connector 9"/>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539550" y="1676182"/>
            <a:ext cx="4461507" cy="4247317"/>
          </a:xfrm>
          <a:prstGeom prst="rect">
            <a:avLst/>
          </a:prstGeom>
          <a:noFill/>
        </p:spPr>
        <p:txBody>
          <a:bodyPr wrap="square" rtlCol="0">
            <a:spAutoFit/>
          </a:bodyPr>
          <a:lstStyle/>
          <a:p>
            <a:r>
              <a:rPr lang="en-GB" b="1" dirty="0">
                <a:latin typeface="Arial Narrow" panose="020B0606020202030204" pitchFamily="34" charset="0"/>
              </a:rPr>
              <a:t>LEARNING AWAY – BRILLIANT RESIDENTIALS</a:t>
            </a:r>
          </a:p>
          <a:p>
            <a:endParaRPr lang="en-GB" dirty="0"/>
          </a:p>
          <a:p>
            <a:r>
              <a:rPr lang="en-GB" dirty="0"/>
              <a:t>Compelling 5 year research that shows a residential experience can:</a:t>
            </a:r>
          </a:p>
          <a:p>
            <a:endParaRPr lang="en-GB" dirty="0"/>
          </a:p>
          <a:p>
            <a:pPr marL="285750" indent="-285750">
              <a:buFontTx/>
              <a:buChar char="-"/>
            </a:pPr>
            <a:r>
              <a:rPr lang="en-GB" dirty="0"/>
              <a:t>Improve students’ engagement with learning</a:t>
            </a:r>
          </a:p>
          <a:p>
            <a:pPr marL="285750" indent="-285750">
              <a:buFontTx/>
              <a:buChar char="-"/>
            </a:pPr>
            <a:endParaRPr lang="en-GB" dirty="0"/>
          </a:p>
          <a:p>
            <a:pPr marL="285750" indent="-285750">
              <a:buFontTx/>
              <a:buChar char="-"/>
            </a:pPr>
            <a:r>
              <a:rPr lang="en-GB" dirty="0"/>
              <a:t>Support students’ achievement</a:t>
            </a:r>
          </a:p>
          <a:p>
            <a:pPr marL="285750" indent="-285750">
              <a:buFontTx/>
              <a:buChar char="-"/>
            </a:pPr>
            <a:endParaRPr lang="en-GB" dirty="0"/>
          </a:p>
          <a:p>
            <a:pPr marL="285750" indent="-285750">
              <a:buFontTx/>
              <a:buChar char="-"/>
            </a:pPr>
            <a:r>
              <a:rPr lang="en-GB" dirty="0"/>
              <a:t>Improve resilience, self-confidence &amp; wellbeing</a:t>
            </a:r>
          </a:p>
          <a:p>
            <a:pPr marL="285750" indent="-285750">
              <a:buFontTx/>
              <a:buChar char="-"/>
            </a:pPr>
            <a:endParaRPr lang="en-GB" dirty="0"/>
          </a:p>
          <a:p>
            <a:pPr marL="285750" indent="-285750">
              <a:buFontTx/>
              <a:buChar char="-"/>
            </a:pPr>
            <a:r>
              <a:rPr lang="en-GB" dirty="0"/>
              <a:t>Smooth transition</a:t>
            </a:r>
          </a:p>
          <a:p>
            <a:r>
              <a:rPr lang="en-GB" dirty="0"/>
              <a:t> </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8144" y="2044710"/>
            <a:ext cx="2326378" cy="2326378"/>
          </a:xfrm>
          <a:prstGeom prst="rect">
            <a:avLst/>
          </a:prstGeom>
          <a:ln>
            <a:noFill/>
          </a:ln>
          <a:effectLst>
            <a:reflection blurRad="6350" stA="52000" endA="300" endPos="35000" dir="5400000" sy="-100000" algn="bl" rotWithShape="0"/>
            <a:softEdge rad="127000"/>
          </a:effectLst>
        </p:spPr>
      </p:pic>
      <p:pic>
        <p:nvPicPr>
          <p:cNvPr id="9" name="Picture 2">
            <a:extLst>
              <a:ext uri="{FF2B5EF4-FFF2-40B4-BE49-F238E27FC236}">
                <a16:creationId xmlns:a16="http://schemas.microsoft.com/office/drawing/2014/main" id="{81D6A90B-42F9-44E9-8277-D2FE9561D22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5FF3960F-B0BD-40E7-AF19-BF3D972BFD4E}"/>
              </a:ext>
            </a:extLst>
          </p:cNvPr>
          <p:cNvPicPr>
            <a:picLocks noChangeAspect="1"/>
          </p:cNvPicPr>
          <p:nvPr/>
        </p:nvPicPr>
        <p:blipFill>
          <a:blip r:embed="rId5" cstate="email">
            <a:clrChange>
              <a:clrFrom>
                <a:srgbClr val="D2D2D2"/>
              </a:clrFrom>
              <a:clrTo>
                <a:srgbClr val="D2D2D2">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spTree>
    <p:extLst>
      <p:ext uri="{BB962C8B-B14F-4D97-AF65-F5344CB8AC3E}">
        <p14:creationId xmlns:p14="http://schemas.microsoft.com/office/powerpoint/2010/main" val="2643140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pic>
        <p:nvPicPr>
          <p:cNvPr id="8" name="Picture 2">
            <a:extLst>
              <a:ext uri="{FF2B5EF4-FFF2-40B4-BE49-F238E27FC236}">
                <a16:creationId xmlns:a16="http://schemas.microsoft.com/office/drawing/2014/main" id="{A30E678A-5D6F-4030-9F26-77E9AA1647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A60CD1C-EA88-4ABE-925E-5CD6DB697A13}"/>
              </a:ext>
            </a:extLst>
          </p:cNvPr>
          <p:cNvPicPr>
            <a:picLocks noChangeAspect="1"/>
          </p:cNvPicPr>
          <p:nvPr/>
        </p:nvPicPr>
        <p:blipFill>
          <a:blip r:embed="rId4" cstate="email">
            <a:clrChange>
              <a:clrFrom>
                <a:srgbClr val="D2D2D2"/>
              </a:clrFrom>
              <a:clrTo>
                <a:srgbClr val="D2D2D2">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pic>
        <p:nvPicPr>
          <p:cNvPr id="10" name="Picture 9">
            <a:extLst>
              <a:ext uri="{FF2B5EF4-FFF2-40B4-BE49-F238E27FC236}">
                <a16:creationId xmlns:a16="http://schemas.microsoft.com/office/drawing/2014/main" id="{C2269D71-3BE4-4162-9EBC-7793021BB02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332656" y="-53342"/>
            <a:ext cx="11233248" cy="6947065"/>
          </a:xfrm>
          <a:prstGeom prst="rect">
            <a:avLst/>
          </a:prstGeom>
        </p:spPr>
      </p:pic>
    </p:spTree>
    <p:extLst>
      <p:ext uri="{BB962C8B-B14F-4D97-AF65-F5344CB8AC3E}">
        <p14:creationId xmlns:p14="http://schemas.microsoft.com/office/powerpoint/2010/main" val="358465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SLEEPING</a:t>
            </a:r>
          </a:p>
        </p:txBody>
      </p: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14" name="TextBox 13"/>
          <p:cNvSpPr txBox="1"/>
          <p:nvPr/>
        </p:nvSpPr>
        <p:spPr>
          <a:xfrm>
            <a:off x="559588" y="1618922"/>
            <a:ext cx="4012412" cy="4524315"/>
          </a:xfrm>
          <a:prstGeom prst="rect">
            <a:avLst/>
          </a:prstGeom>
          <a:noFill/>
        </p:spPr>
        <p:txBody>
          <a:bodyPr wrap="square" rtlCol="0">
            <a:spAutoFit/>
          </a:bodyPr>
          <a:lstStyle/>
          <a:p>
            <a:r>
              <a:rPr lang="en-GB" dirty="0"/>
              <a:t>We have 40 beds in comfortable glamping pods  </a:t>
            </a:r>
          </a:p>
          <a:p>
            <a:endParaRPr lang="en-GB" dirty="0"/>
          </a:p>
          <a:p>
            <a:r>
              <a:rPr lang="en-GB" dirty="0"/>
              <a:t>Each pod sleeps 4 pupils</a:t>
            </a:r>
          </a:p>
          <a:p>
            <a:endParaRPr lang="en-GB" dirty="0"/>
          </a:p>
          <a:p>
            <a:r>
              <a:rPr lang="en-GB" dirty="0"/>
              <a:t>You’ll have sole use of the pods and dining area</a:t>
            </a:r>
          </a:p>
          <a:p>
            <a:endParaRPr lang="en-GB" dirty="0"/>
          </a:p>
          <a:p>
            <a:r>
              <a:rPr lang="en-GB" dirty="0"/>
              <a:t>Showers and toilet facilities are nearby</a:t>
            </a:r>
          </a:p>
          <a:p>
            <a:endParaRPr lang="en-GB" dirty="0"/>
          </a:p>
          <a:p>
            <a:r>
              <a:rPr lang="en-GB" dirty="0"/>
              <a:t>Teacher pods are nearby and centre staff are on hand to provide 24 hour on-site support. </a:t>
            </a:r>
          </a:p>
          <a:p>
            <a:endParaRPr lang="en-GB" dirty="0"/>
          </a:p>
          <a:p>
            <a:r>
              <a:rPr lang="en-GB" dirty="0"/>
              <a:t>Flood lights and door alarms available</a:t>
            </a:r>
          </a:p>
          <a:p>
            <a:endParaRPr lang="en-GB" dirty="0"/>
          </a:p>
        </p:txBody>
      </p:sp>
      <p:pic>
        <p:nvPicPr>
          <p:cNvPr id="3" name="Picture 2">
            <a:extLst>
              <a:ext uri="{FF2B5EF4-FFF2-40B4-BE49-F238E27FC236}">
                <a16:creationId xmlns:a16="http://schemas.microsoft.com/office/drawing/2014/main" id="{82E55D27-A2CE-42FC-8B08-2359EFC4D0A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72266" y="1428460"/>
            <a:ext cx="4519948" cy="2531170"/>
          </a:xfrm>
          <a:prstGeom prst="rect">
            <a:avLst/>
          </a:prstGeom>
          <a:effectLst>
            <a:reflection blurRad="6350" stA="50000" endA="275" endPos="40000" dist="101600" dir="5400000" sy="-100000" algn="bl" rotWithShape="0"/>
            <a:softEdge rad="127000"/>
          </a:effectLst>
        </p:spPr>
      </p:pic>
      <p:cxnSp>
        <p:nvCxnSpPr>
          <p:cNvPr id="11" name="Straight Connector 10"/>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A30E678A-5D6F-4030-9F26-77E9AA16475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A60CD1C-EA88-4ABE-925E-5CD6DB697A13}"/>
              </a:ext>
            </a:extLst>
          </p:cNvPr>
          <p:cNvPicPr>
            <a:picLocks noChangeAspect="1"/>
          </p:cNvPicPr>
          <p:nvPr/>
        </p:nvPicPr>
        <p:blipFill>
          <a:blip r:embed="rId5" cstate="email">
            <a:clrChange>
              <a:clrFrom>
                <a:srgbClr val="D2D2D2"/>
              </a:clrFrom>
              <a:clrTo>
                <a:srgbClr val="D2D2D2">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spTree>
    <p:extLst>
      <p:ext uri="{BB962C8B-B14F-4D97-AF65-F5344CB8AC3E}">
        <p14:creationId xmlns:p14="http://schemas.microsoft.com/office/powerpoint/2010/main" val="2889219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A8C7E-08CE-4717-BB49-56C69CDB58CD}"/>
              </a:ext>
            </a:extLst>
          </p:cNvPr>
          <p:cNvSpPr>
            <a:spLocks noGrp="1"/>
          </p:cNvSpPr>
          <p:nvPr>
            <p:ph type="title"/>
          </p:nvPr>
        </p:nvSpPr>
        <p:spPr/>
        <p:txBody>
          <a:bodyPr/>
          <a:lstStyle/>
          <a:p>
            <a:endParaRPr lang="en-GB"/>
          </a:p>
        </p:txBody>
      </p:sp>
      <p:pic>
        <p:nvPicPr>
          <p:cNvPr id="9" name="Content Placeholder 8">
            <a:extLst>
              <a:ext uri="{FF2B5EF4-FFF2-40B4-BE49-F238E27FC236}">
                <a16:creationId xmlns:a16="http://schemas.microsoft.com/office/drawing/2014/main" id="{98451C2C-715A-4088-8F69-62BFD77F5673}"/>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0" y="0"/>
            <a:ext cx="9144000" cy="6858000"/>
          </a:xfrm>
        </p:spPr>
      </p:pic>
    </p:spTree>
    <p:extLst>
      <p:ext uri="{BB962C8B-B14F-4D97-AF65-F5344CB8AC3E}">
        <p14:creationId xmlns:p14="http://schemas.microsoft.com/office/powerpoint/2010/main" val="1775764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10E170-16DF-4B33-9E4C-B1AAEB52CE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42" y="-114300"/>
            <a:ext cx="9144000" cy="7086600"/>
          </a:xfrm>
          <a:prstGeom prst="rect">
            <a:avLst/>
          </a:prstGeom>
        </p:spPr>
      </p:pic>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graphicFrame>
        <p:nvGraphicFramePr>
          <p:cNvPr id="6" name="Diagram 5"/>
          <p:cNvGraphicFramePr/>
          <p:nvPr>
            <p:extLst>
              <p:ext uri="{D42A27DB-BD31-4B8C-83A1-F6EECF244321}">
                <p14:modId xmlns:p14="http://schemas.microsoft.com/office/powerpoint/2010/main" val="2093799031"/>
              </p:ext>
            </p:extLst>
          </p:nvPr>
        </p:nvGraphicFramePr>
        <p:xfrm>
          <a:off x="251520" y="1628800"/>
          <a:ext cx="3456385" cy="4524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4" name="Group 13"/>
          <p:cNvGrpSpPr/>
          <p:nvPr/>
        </p:nvGrpSpPr>
        <p:grpSpPr>
          <a:xfrm>
            <a:off x="323528" y="672060"/>
            <a:ext cx="1728192" cy="596700"/>
            <a:chOff x="0" y="3883507"/>
            <a:chExt cx="3456385" cy="596700"/>
          </a:xfrm>
          <a:solidFill>
            <a:srgbClr val="76B900"/>
          </a:solidFill>
        </p:grpSpPr>
        <p:sp>
          <p:nvSpPr>
            <p:cNvPr id="15" name="Rounded Rectangle 14"/>
            <p:cNvSpPr/>
            <p:nvPr/>
          </p:nvSpPr>
          <p:spPr>
            <a:xfrm>
              <a:off x="0" y="3883507"/>
              <a:ext cx="3456385" cy="59670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ounded Rectangle 4"/>
            <p:cNvSpPr/>
            <p:nvPr/>
          </p:nvSpPr>
          <p:spPr>
            <a:xfrm>
              <a:off x="29128" y="3912635"/>
              <a:ext cx="3427257" cy="53844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GB" sz="2800" b="1" kern="1200" dirty="0">
                  <a:latin typeface="Arial Narrow" panose="020B0606020202030204" pitchFamily="34" charset="0"/>
                </a:rPr>
                <a:t>AGENDA</a:t>
              </a:r>
              <a:endParaRPr lang="en-GB" sz="3200" b="1" kern="1200" dirty="0">
                <a:latin typeface="Arial Narrow" panose="020B0606020202030204" pitchFamily="34" charset="0"/>
              </a:endParaRPr>
            </a:p>
          </p:txBody>
        </p:sp>
      </p:grpSp>
    </p:spTree>
    <p:extLst>
      <p:ext uri="{BB962C8B-B14F-4D97-AF65-F5344CB8AC3E}">
        <p14:creationId xmlns:p14="http://schemas.microsoft.com/office/powerpoint/2010/main" val="2437350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FOOD GLORIOUS FOOD</a:t>
            </a:r>
          </a:p>
        </p:txBody>
      </p:sp>
      <p:cxnSp>
        <p:nvCxnSpPr>
          <p:cNvPr id="10" name="Straight Connector 9"/>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19" name="TextBox 18"/>
          <p:cNvSpPr txBox="1"/>
          <p:nvPr/>
        </p:nvSpPr>
        <p:spPr>
          <a:xfrm>
            <a:off x="528846" y="1422377"/>
            <a:ext cx="4187170" cy="3970318"/>
          </a:xfrm>
          <a:prstGeom prst="rect">
            <a:avLst/>
          </a:prstGeom>
          <a:noFill/>
        </p:spPr>
        <p:txBody>
          <a:bodyPr wrap="square" rtlCol="0">
            <a:spAutoFit/>
          </a:bodyPr>
          <a:lstStyle/>
          <a:p>
            <a:r>
              <a:rPr lang="en-GB" dirty="0"/>
              <a:t>Home cooked food and cakes!</a:t>
            </a:r>
          </a:p>
          <a:p>
            <a:endParaRPr lang="en-GB" dirty="0"/>
          </a:p>
          <a:p>
            <a:r>
              <a:rPr lang="en-GB" dirty="0"/>
              <a:t>We cater for </a:t>
            </a:r>
            <a:r>
              <a:rPr lang="en-GB" b="1" dirty="0"/>
              <a:t>all</a:t>
            </a:r>
            <a:r>
              <a:rPr lang="en-GB" dirty="0"/>
              <a:t> dietary requirements</a:t>
            </a:r>
          </a:p>
          <a:p>
            <a:endParaRPr lang="en-GB" dirty="0"/>
          </a:p>
          <a:p>
            <a:r>
              <a:rPr lang="en-GB" dirty="0"/>
              <a:t>Plenty of choice and variety</a:t>
            </a:r>
          </a:p>
          <a:p>
            <a:endParaRPr lang="en-GB" dirty="0"/>
          </a:p>
          <a:p>
            <a:r>
              <a:rPr lang="en-GB" dirty="0"/>
              <a:t>Example meals:</a:t>
            </a:r>
          </a:p>
          <a:p>
            <a:endParaRPr lang="en-GB" dirty="0"/>
          </a:p>
          <a:p>
            <a:pPr marL="285750" indent="-285750">
              <a:buFontTx/>
              <a:buChar char="-"/>
            </a:pPr>
            <a:r>
              <a:rPr lang="en-GB" dirty="0"/>
              <a:t>Chicken tikka curry with rice &amp; naan</a:t>
            </a:r>
          </a:p>
          <a:p>
            <a:pPr marL="285750" indent="-285750">
              <a:buFontTx/>
              <a:buChar char="-"/>
            </a:pPr>
            <a:r>
              <a:rPr lang="en-GB" dirty="0"/>
              <a:t>Sausage with mash &amp; veg</a:t>
            </a:r>
          </a:p>
          <a:p>
            <a:pPr marL="285750" indent="-285750">
              <a:buFontTx/>
              <a:buChar char="-"/>
            </a:pPr>
            <a:r>
              <a:rPr lang="en-GB" dirty="0"/>
              <a:t>Fish fingers &amp; chips</a:t>
            </a:r>
          </a:p>
          <a:p>
            <a:pPr marL="285750" indent="-285750">
              <a:buFontTx/>
              <a:buChar char="-"/>
            </a:pPr>
            <a:r>
              <a:rPr lang="en-GB" dirty="0"/>
              <a:t>Meatballs / Bolognaise pasta</a:t>
            </a:r>
          </a:p>
          <a:p>
            <a:pPr marL="285750" indent="-285750">
              <a:buFontTx/>
              <a:buChar char="-"/>
            </a:pPr>
            <a:r>
              <a:rPr lang="en-GB" dirty="0"/>
              <a:t>Jacket potato option with salad</a:t>
            </a:r>
          </a:p>
          <a:p>
            <a:endParaRPr lang="en-GB" dirty="0"/>
          </a:p>
        </p:txBody>
      </p:sp>
      <p:pic>
        <p:nvPicPr>
          <p:cNvPr id="3" name="Picture 2">
            <a:extLst>
              <a:ext uri="{FF2B5EF4-FFF2-40B4-BE49-F238E27FC236}">
                <a16:creationId xmlns:a16="http://schemas.microsoft.com/office/drawing/2014/main" id="{415CBEDF-8531-4AA4-8E8A-232EF47C21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6016" y="1353855"/>
            <a:ext cx="4014996" cy="3011247"/>
          </a:xfrm>
          <a:prstGeom prst="rect">
            <a:avLst/>
          </a:prstGeom>
          <a:effectLst>
            <a:softEdge rad="127000"/>
          </a:effec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24128" y="4660375"/>
            <a:ext cx="2232248" cy="1042885"/>
          </a:xfrm>
          <a:prstGeom prst="rect">
            <a:avLst/>
          </a:prstGeom>
        </p:spPr>
      </p:pic>
      <p:pic>
        <p:nvPicPr>
          <p:cNvPr id="9" name="Picture 2">
            <a:extLst>
              <a:ext uri="{FF2B5EF4-FFF2-40B4-BE49-F238E27FC236}">
                <a16:creationId xmlns:a16="http://schemas.microsoft.com/office/drawing/2014/main" id="{7BB5D735-BC19-4B79-9B1B-968F446A41B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D90AFA2-4A94-4D14-B032-33579C55D33B}"/>
              </a:ext>
            </a:extLst>
          </p:cNvPr>
          <p:cNvPicPr>
            <a:picLocks noChangeAspect="1"/>
          </p:cNvPicPr>
          <p:nvPr/>
        </p:nvPicPr>
        <p:blipFill>
          <a:blip r:embed="rId6" cstate="email">
            <a:clrChange>
              <a:clrFrom>
                <a:srgbClr val="D2D2D2"/>
              </a:clrFrom>
              <a:clrTo>
                <a:srgbClr val="D2D2D2">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spTree>
    <p:extLst>
      <p:ext uri="{BB962C8B-B14F-4D97-AF65-F5344CB8AC3E}">
        <p14:creationId xmlns:p14="http://schemas.microsoft.com/office/powerpoint/2010/main" val="1141773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A977BA-2659-4E0C-9AE7-1824C21969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63500" cy="7101408"/>
          </a:xfrm>
          <a:prstGeom prst="rect">
            <a:avLst/>
          </a:prstGeom>
        </p:spPr>
      </p:pic>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6" name="Arrow: Pentagon 5">
            <a:extLst>
              <a:ext uri="{FF2B5EF4-FFF2-40B4-BE49-F238E27FC236}">
                <a16:creationId xmlns:a16="http://schemas.microsoft.com/office/drawing/2014/main" id="{3852EA00-694F-4934-A338-78DA0F67D6E0}"/>
              </a:ext>
            </a:extLst>
          </p:cNvPr>
          <p:cNvSpPr/>
          <p:nvPr/>
        </p:nvSpPr>
        <p:spPr>
          <a:xfrm rot="10800000" flipH="1" flipV="1">
            <a:off x="-108520" y="188640"/>
            <a:ext cx="5242344" cy="898132"/>
          </a:xfrm>
          <a:prstGeom prst="homePlate">
            <a:avLst/>
          </a:prstGeom>
          <a:solidFill>
            <a:srgbClr val="82C6E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Arial Narrow" panose="020B0606020202030204" pitchFamily="34" charset="0"/>
                <a:cs typeface="Arial" panose="020B0604020202020204" pitchFamily="34" charset="0"/>
              </a:rPr>
              <a:t>WE CAN’T WAIT TO SEE YOU!</a:t>
            </a:r>
            <a:endParaRPr lang="en-GB" sz="2400" b="1" dirty="0">
              <a:solidFill>
                <a:schemeClr val="tx1"/>
              </a:solidFill>
              <a:latin typeface="Arial Narrow" panose="020B060602020203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id="{BBF10D90-5BCC-426C-87DD-8F2BC73E2AB4}"/>
              </a:ext>
            </a:extLst>
          </p:cNvPr>
          <p:cNvSpPr/>
          <p:nvPr/>
        </p:nvSpPr>
        <p:spPr>
          <a:xfrm rot="10800000" flipV="1">
            <a:off x="5004048" y="5696774"/>
            <a:ext cx="4176464" cy="898132"/>
          </a:xfrm>
          <a:prstGeom prst="homePlate">
            <a:avLst/>
          </a:prstGeom>
          <a:solidFill>
            <a:srgbClr val="82C6E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Arial Narrow" panose="020B0606020202030204" pitchFamily="34" charset="0"/>
                <a:cs typeface="Arial" panose="020B0604020202020204" pitchFamily="34" charset="0"/>
              </a:rPr>
              <a:t>sandwellresidentials.co.uk</a:t>
            </a:r>
            <a:endParaRPr lang="en-GB" sz="2400" b="1" dirty="0">
              <a:solidFill>
                <a:schemeClr val="tx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037188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3CFFF3-DE8F-4697-8022-4A09F9A63E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0040" y="1160748"/>
            <a:ext cx="7596335" cy="5697252"/>
          </a:xfrm>
          <a:prstGeom prst="rect">
            <a:avLst/>
          </a:prstGeom>
        </p:spPr>
      </p:pic>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ABOUT SANDWELL RESIDENTIAL SERVICE</a:t>
            </a:r>
          </a:p>
        </p:txBody>
      </p:sp>
      <p:cxnSp>
        <p:nvCxnSpPr>
          <p:cNvPr id="10" name="Straight Connector 9"/>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779912" y="1628800"/>
            <a:ext cx="4752528" cy="1200329"/>
          </a:xfrm>
          <a:prstGeom prst="rect">
            <a:avLst/>
          </a:prstGeom>
          <a:noFill/>
        </p:spPr>
        <p:txBody>
          <a:bodyPr wrap="square" rtlCol="0">
            <a:spAutoFit/>
          </a:bodyPr>
          <a:lstStyle/>
          <a:p>
            <a:pPr lvl="0">
              <a:defRPr/>
            </a:pPr>
            <a:r>
              <a:rPr lang="en-GB" dirty="0" err="1">
                <a:solidFill>
                  <a:prstClr val="black"/>
                </a:solidFill>
              </a:rPr>
              <a:t>Edgmond</a:t>
            </a:r>
            <a:r>
              <a:rPr lang="en-GB" dirty="0">
                <a:solidFill>
                  <a:prstClr val="black"/>
                </a:solidFill>
              </a:rPr>
              <a:t> Hall 		Shropshire</a:t>
            </a:r>
          </a:p>
          <a:p>
            <a:pPr lvl="0">
              <a:defRPr/>
            </a:pPr>
            <a:r>
              <a:rPr lang="en-GB" dirty="0">
                <a:solidFill>
                  <a:prstClr val="black"/>
                </a:solidFill>
              </a:rPr>
              <a:t>Frank Chapman Centre	Wyre Forest</a:t>
            </a:r>
          </a:p>
          <a:p>
            <a:pPr lvl="0">
              <a:defRPr/>
            </a:pPr>
            <a:r>
              <a:rPr lang="en-GB" dirty="0">
                <a:solidFill>
                  <a:prstClr val="black"/>
                </a:solidFill>
              </a:rPr>
              <a:t>Ingestre Arts		Staffordshire</a:t>
            </a:r>
          </a:p>
          <a:p>
            <a:pPr lvl="0">
              <a:defRPr/>
            </a:pPr>
            <a:r>
              <a:rPr lang="en-GB" dirty="0">
                <a:solidFill>
                  <a:prstClr val="black"/>
                </a:solidFill>
              </a:rPr>
              <a:t>Plas Gwynant		Snowdonia</a:t>
            </a:r>
          </a:p>
        </p:txBody>
      </p:sp>
      <p:pic>
        <p:nvPicPr>
          <p:cNvPr id="19" name="Picture 18">
            <a:extLst>
              <a:ext uri="{FF2B5EF4-FFF2-40B4-BE49-F238E27FC236}">
                <a16:creationId xmlns:a16="http://schemas.microsoft.com/office/drawing/2014/main" id="{F0EF4681-B522-4182-A818-8FEE1FAC310C}"/>
              </a:ext>
            </a:extLst>
          </p:cNvPr>
          <p:cNvPicPr>
            <a:picLocks noChangeAspect="1"/>
          </p:cNvPicPr>
          <p:nvPr/>
        </p:nvPicPr>
        <p:blipFill>
          <a:blip r:embed="rId4" cstate="email">
            <a:clrChange>
              <a:clrFrom>
                <a:srgbClr val="D2D2D2"/>
              </a:clrFrom>
              <a:clrTo>
                <a:srgbClr val="D2D2D2">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sp>
        <p:nvSpPr>
          <p:cNvPr id="20" name="TextBox 19">
            <a:extLst>
              <a:ext uri="{FF2B5EF4-FFF2-40B4-BE49-F238E27FC236}">
                <a16:creationId xmlns:a16="http://schemas.microsoft.com/office/drawing/2014/main" id="{9F07E19A-0B78-4D45-9F3A-B99EF4D152A0}"/>
              </a:ext>
            </a:extLst>
          </p:cNvPr>
          <p:cNvSpPr txBox="1"/>
          <p:nvPr/>
        </p:nvSpPr>
        <p:spPr>
          <a:xfrm>
            <a:off x="3491880" y="1268760"/>
            <a:ext cx="1944216" cy="369332"/>
          </a:xfrm>
          <a:prstGeom prst="rect">
            <a:avLst/>
          </a:prstGeom>
          <a:noFill/>
        </p:spPr>
        <p:txBody>
          <a:bodyPr wrap="square" rtlCol="0">
            <a:spAutoFit/>
          </a:bodyPr>
          <a:lstStyle/>
          <a:p>
            <a:r>
              <a:rPr lang="en-GB" b="1" dirty="0">
                <a:latin typeface="Arial Narrow" panose="020B0606020202030204" pitchFamily="34" charset="0"/>
              </a:rPr>
              <a:t>4 SUPER VENUES</a:t>
            </a:r>
          </a:p>
        </p:txBody>
      </p:sp>
      <p:sp>
        <p:nvSpPr>
          <p:cNvPr id="22" name="TextBox 21">
            <a:extLst>
              <a:ext uri="{FF2B5EF4-FFF2-40B4-BE49-F238E27FC236}">
                <a16:creationId xmlns:a16="http://schemas.microsoft.com/office/drawing/2014/main" id="{B95B160D-D587-4D2A-B415-C67FBCA58BA8}"/>
              </a:ext>
            </a:extLst>
          </p:cNvPr>
          <p:cNvSpPr txBox="1"/>
          <p:nvPr/>
        </p:nvSpPr>
        <p:spPr>
          <a:xfrm>
            <a:off x="3491880" y="2996952"/>
            <a:ext cx="2304256" cy="369332"/>
          </a:xfrm>
          <a:prstGeom prst="rect">
            <a:avLst/>
          </a:prstGeom>
          <a:noFill/>
        </p:spPr>
        <p:txBody>
          <a:bodyPr wrap="square" rtlCol="0">
            <a:spAutoFit/>
          </a:bodyPr>
          <a:lstStyle/>
          <a:p>
            <a:r>
              <a:rPr lang="en-GB" b="1" dirty="0">
                <a:latin typeface="Arial Narrow" panose="020B0606020202030204" pitchFamily="34" charset="0"/>
              </a:rPr>
              <a:t>HOME FROM HOME</a:t>
            </a:r>
          </a:p>
        </p:txBody>
      </p:sp>
      <p:sp>
        <p:nvSpPr>
          <p:cNvPr id="23" name="TextBox 22">
            <a:extLst>
              <a:ext uri="{FF2B5EF4-FFF2-40B4-BE49-F238E27FC236}">
                <a16:creationId xmlns:a16="http://schemas.microsoft.com/office/drawing/2014/main" id="{C9A81648-8CE7-4AC1-B610-691353C54244}"/>
              </a:ext>
            </a:extLst>
          </p:cNvPr>
          <p:cNvSpPr txBox="1"/>
          <p:nvPr/>
        </p:nvSpPr>
        <p:spPr>
          <a:xfrm>
            <a:off x="3491880" y="4293096"/>
            <a:ext cx="3312368" cy="369332"/>
          </a:xfrm>
          <a:prstGeom prst="rect">
            <a:avLst/>
          </a:prstGeom>
          <a:noFill/>
        </p:spPr>
        <p:txBody>
          <a:bodyPr wrap="square" rtlCol="0">
            <a:spAutoFit/>
          </a:bodyPr>
          <a:lstStyle/>
          <a:p>
            <a:r>
              <a:rPr lang="en-GB" b="1" dirty="0">
                <a:latin typeface="Arial Narrow" panose="020B0606020202030204" pitchFamily="34" charset="0"/>
              </a:rPr>
              <a:t>TAILORED PROGRAMMES</a:t>
            </a:r>
          </a:p>
        </p:txBody>
      </p:sp>
      <p:sp>
        <p:nvSpPr>
          <p:cNvPr id="24" name="TextBox 23">
            <a:extLst>
              <a:ext uri="{FF2B5EF4-FFF2-40B4-BE49-F238E27FC236}">
                <a16:creationId xmlns:a16="http://schemas.microsoft.com/office/drawing/2014/main" id="{E7972226-DDF6-4B86-961F-4BEDE4DA5311}"/>
              </a:ext>
            </a:extLst>
          </p:cNvPr>
          <p:cNvSpPr txBox="1"/>
          <p:nvPr/>
        </p:nvSpPr>
        <p:spPr>
          <a:xfrm>
            <a:off x="3491880" y="5517232"/>
            <a:ext cx="3816424" cy="369332"/>
          </a:xfrm>
          <a:prstGeom prst="rect">
            <a:avLst/>
          </a:prstGeom>
          <a:noFill/>
        </p:spPr>
        <p:txBody>
          <a:bodyPr wrap="square" rtlCol="0">
            <a:spAutoFit/>
          </a:bodyPr>
          <a:lstStyle/>
          <a:p>
            <a:r>
              <a:rPr lang="en-GB" b="1" dirty="0">
                <a:latin typeface="Arial Narrow" panose="020B0606020202030204" pitchFamily="34" charset="0"/>
              </a:rPr>
              <a:t>THE HIGHEST STANDARDS</a:t>
            </a:r>
          </a:p>
        </p:txBody>
      </p:sp>
      <p:sp>
        <p:nvSpPr>
          <p:cNvPr id="25" name="TextBox 24">
            <a:extLst>
              <a:ext uri="{FF2B5EF4-FFF2-40B4-BE49-F238E27FC236}">
                <a16:creationId xmlns:a16="http://schemas.microsoft.com/office/drawing/2014/main" id="{F4065C16-F9BC-40A9-82D5-72694FC08F5C}"/>
              </a:ext>
            </a:extLst>
          </p:cNvPr>
          <p:cNvSpPr txBox="1"/>
          <p:nvPr/>
        </p:nvSpPr>
        <p:spPr>
          <a:xfrm>
            <a:off x="3779911" y="3430741"/>
            <a:ext cx="4752528" cy="646331"/>
          </a:xfrm>
          <a:prstGeom prst="rect">
            <a:avLst/>
          </a:prstGeom>
          <a:noFill/>
        </p:spPr>
        <p:txBody>
          <a:bodyPr wrap="square" rtlCol="0">
            <a:spAutoFit/>
          </a:bodyPr>
          <a:lstStyle/>
          <a:p>
            <a:pPr lvl="0">
              <a:defRPr/>
            </a:pPr>
            <a:r>
              <a:rPr lang="en-GB" dirty="0">
                <a:solidFill>
                  <a:prstClr val="black"/>
                </a:solidFill>
              </a:rPr>
              <a:t>Small, welcoming centres.  Have the place to yourselves!</a:t>
            </a:r>
          </a:p>
        </p:txBody>
      </p:sp>
      <p:sp>
        <p:nvSpPr>
          <p:cNvPr id="26" name="TextBox 25">
            <a:extLst>
              <a:ext uri="{FF2B5EF4-FFF2-40B4-BE49-F238E27FC236}">
                <a16:creationId xmlns:a16="http://schemas.microsoft.com/office/drawing/2014/main" id="{E3793ADD-A863-4537-91B3-4087C0E11A86}"/>
              </a:ext>
            </a:extLst>
          </p:cNvPr>
          <p:cNvSpPr txBox="1"/>
          <p:nvPr/>
        </p:nvSpPr>
        <p:spPr>
          <a:xfrm>
            <a:off x="3779911" y="4653136"/>
            <a:ext cx="4752528" cy="646331"/>
          </a:xfrm>
          <a:prstGeom prst="rect">
            <a:avLst/>
          </a:prstGeom>
          <a:noFill/>
        </p:spPr>
        <p:txBody>
          <a:bodyPr wrap="square" rtlCol="0">
            <a:spAutoFit/>
          </a:bodyPr>
          <a:lstStyle/>
          <a:p>
            <a:r>
              <a:rPr lang="en-GB" dirty="0"/>
              <a:t>A real learning experience: </a:t>
            </a:r>
          </a:p>
          <a:p>
            <a:r>
              <a:rPr lang="en-GB" dirty="0"/>
              <a:t>The programme is designed with school.</a:t>
            </a:r>
          </a:p>
        </p:txBody>
      </p:sp>
      <p:sp>
        <p:nvSpPr>
          <p:cNvPr id="27" name="TextBox 26">
            <a:extLst>
              <a:ext uri="{FF2B5EF4-FFF2-40B4-BE49-F238E27FC236}">
                <a16:creationId xmlns:a16="http://schemas.microsoft.com/office/drawing/2014/main" id="{5D2DFF5D-B37C-4AAD-B74D-B716FEB5E50A}"/>
              </a:ext>
            </a:extLst>
          </p:cNvPr>
          <p:cNvSpPr txBox="1"/>
          <p:nvPr/>
        </p:nvSpPr>
        <p:spPr>
          <a:xfrm>
            <a:off x="3777142" y="5922567"/>
            <a:ext cx="2163010" cy="646331"/>
          </a:xfrm>
          <a:prstGeom prst="rect">
            <a:avLst/>
          </a:prstGeom>
          <a:noFill/>
        </p:spPr>
        <p:txBody>
          <a:bodyPr wrap="square" rtlCol="0">
            <a:spAutoFit/>
          </a:bodyPr>
          <a:lstStyle/>
          <a:p>
            <a:pPr lvl="0">
              <a:defRPr/>
            </a:pPr>
            <a:r>
              <a:rPr lang="en-GB" dirty="0">
                <a:solidFill>
                  <a:prstClr val="black"/>
                </a:solidFill>
              </a:rPr>
              <a:t>14,000 </a:t>
            </a:r>
            <a:r>
              <a:rPr lang="en-GB" dirty="0" err="1">
                <a:solidFill>
                  <a:prstClr val="black"/>
                </a:solidFill>
              </a:rPr>
              <a:t>pax</a:t>
            </a:r>
            <a:r>
              <a:rPr lang="en-GB" dirty="0">
                <a:solidFill>
                  <a:prstClr val="black"/>
                </a:solidFill>
              </a:rPr>
              <a:t> p/a from across the UK</a:t>
            </a:r>
          </a:p>
        </p:txBody>
      </p:sp>
    </p:spTree>
    <p:extLst>
      <p:ext uri="{BB962C8B-B14F-4D97-AF65-F5344CB8AC3E}">
        <p14:creationId xmlns:p14="http://schemas.microsoft.com/office/powerpoint/2010/main" val="1247200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92511D-BE95-41CD-B67F-652D80B466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4008" y="1570112"/>
            <a:ext cx="4270097" cy="2546499"/>
          </a:xfrm>
          <a:prstGeom prst="roundRect">
            <a:avLst>
              <a:gd name="adj" fmla="val 8594"/>
            </a:avLst>
          </a:prstGeom>
          <a:solidFill>
            <a:srgbClr val="FFFFFF">
              <a:shade val="85000"/>
            </a:srgbClr>
          </a:solidFill>
          <a:ln>
            <a:noFill/>
          </a:ln>
          <a:effectLst>
            <a:reflection blurRad="12700" stA="38000" endPos="28000" dist="127000" dir="5400000" sy="-100000" algn="bl" rotWithShape="0"/>
          </a:effectLst>
        </p:spPr>
      </p:pic>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ORCHARD VILLAGE @ FRANK CHAPMAN</a:t>
            </a:r>
          </a:p>
        </p:txBody>
      </p:sp>
      <p:cxnSp>
        <p:nvCxnSpPr>
          <p:cNvPr id="10" name="Straight Connector 9"/>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39039" y="1898412"/>
            <a:ext cx="7920880" cy="369332"/>
          </a:xfrm>
          <a:prstGeom prst="rect">
            <a:avLst/>
          </a:prstGeom>
          <a:noFill/>
        </p:spPr>
        <p:txBody>
          <a:bodyPr wrap="square" rtlCol="0">
            <a:spAutoFit/>
          </a:bodyPr>
          <a:lstStyle/>
          <a:p>
            <a:endParaRPr lang="en-GB" dirty="0"/>
          </a:p>
        </p:txBody>
      </p:sp>
      <p:sp>
        <p:nvSpPr>
          <p:cNvPr id="5" name="TextBox 4"/>
          <p:cNvSpPr txBox="1"/>
          <p:nvPr/>
        </p:nvSpPr>
        <p:spPr>
          <a:xfrm>
            <a:off x="404356" y="1428981"/>
            <a:ext cx="4167643" cy="1200329"/>
          </a:xfrm>
          <a:prstGeom prst="rect">
            <a:avLst/>
          </a:prstGeom>
          <a:noFill/>
        </p:spPr>
        <p:txBody>
          <a:bodyPr wrap="square" rtlCol="0">
            <a:spAutoFit/>
          </a:bodyPr>
          <a:lstStyle/>
          <a:p>
            <a:r>
              <a:rPr lang="en-GB" b="1" dirty="0"/>
              <a:t>Location</a:t>
            </a:r>
          </a:p>
          <a:p>
            <a:r>
              <a:rPr lang="en-GB" dirty="0"/>
              <a:t>The Frank Chapman Centre is situated in the beautiful Wyre Forest, near </a:t>
            </a:r>
            <a:r>
              <a:rPr lang="en-GB" dirty="0" err="1"/>
              <a:t>Bewdley</a:t>
            </a:r>
            <a:r>
              <a:rPr lang="en-GB" dirty="0"/>
              <a:t> in Worcestershire, DY12 2TY</a:t>
            </a:r>
          </a:p>
        </p:txBody>
      </p:sp>
      <p:sp>
        <p:nvSpPr>
          <p:cNvPr id="17" name="TextBox 16"/>
          <p:cNvSpPr txBox="1"/>
          <p:nvPr/>
        </p:nvSpPr>
        <p:spPr>
          <a:xfrm>
            <a:off x="404355" y="2887776"/>
            <a:ext cx="3960443" cy="1477328"/>
          </a:xfrm>
          <a:prstGeom prst="rect">
            <a:avLst/>
          </a:prstGeom>
          <a:noFill/>
        </p:spPr>
        <p:txBody>
          <a:bodyPr wrap="square" rtlCol="0">
            <a:spAutoFit/>
          </a:bodyPr>
          <a:lstStyle/>
          <a:p>
            <a:r>
              <a:rPr lang="en-GB" b="1" dirty="0"/>
              <a:t>Outside</a:t>
            </a:r>
          </a:p>
          <a:p>
            <a:r>
              <a:rPr lang="en-GB" dirty="0"/>
              <a:t>The centre has approximately 90 acres of SSSI woodland which includes fields, streams and play areas - plenty of safe space to explore! </a:t>
            </a:r>
          </a:p>
        </p:txBody>
      </p:sp>
      <p:sp>
        <p:nvSpPr>
          <p:cNvPr id="18" name="TextBox 17"/>
          <p:cNvSpPr txBox="1"/>
          <p:nvPr/>
        </p:nvSpPr>
        <p:spPr>
          <a:xfrm>
            <a:off x="412790" y="4725144"/>
            <a:ext cx="4186689" cy="1200329"/>
          </a:xfrm>
          <a:prstGeom prst="rect">
            <a:avLst/>
          </a:prstGeom>
          <a:noFill/>
        </p:spPr>
        <p:txBody>
          <a:bodyPr wrap="square" rtlCol="0">
            <a:spAutoFit/>
          </a:bodyPr>
          <a:lstStyle/>
          <a:p>
            <a:r>
              <a:rPr lang="en-GB" b="1" dirty="0"/>
              <a:t>Inside</a:t>
            </a:r>
          </a:p>
          <a:p>
            <a:r>
              <a:rPr lang="en-GB" dirty="0"/>
              <a:t>Spacious rooms for creative experiences, team games, and recreation.</a:t>
            </a:r>
          </a:p>
          <a:p>
            <a:endParaRPr lang="en-GB" b="1" dirty="0"/>
          </a:p>
        </p:txBody>
      </p:sp>
      <p:pic>
        <p:nvPicPr>
          <p:cNvPr id="19" name="Picture 2">
            <a:extLst>
              <a:ext uri="{FF2B5EF4-FFF2-40B4-BE49-F238E27FC236}">
                <a16:creationId xmlns:a16="http://schemas.microsoft.com/office/drawing/2014/main" id="{9F4B451E-A482-467E-9610-14439B2C3F6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7B6A4FE-84AE-4F5C-959B-279F9D475B6B}"/>
              </a:ext>
            </a:extLst>
          </p:cNvPr>
          <p:cNvPicPr>
            <a:picLocks noChangeAspect="1"/>
          </p:cNvPicPr>
          <p:nvPr/>
        </p:nvPicPr>
        <p:blipFill>
          <a:blip r:embed="rId5" cstate="email">
            <a:clrChange>
              <a:clrFrom>
                <a:srgbClr val="D2D2D2"/>
              </a:clrFrom>
              <a:clrTo>
                <a:srgbClr val="D2D2D2">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grpSp>
        <p:nvGrpSpPr>
          <p:cNvPr id="13" name="Group 12">
            <a:extLst>
              <a:ext uri="{FF2B5EF4-FFF2-40B4-BE49-F238E27FC236}">
                <a16:creationId xmlns:a16="http://schemas.microsoft.com/office/drawing/2014/main" id="{129CAE86-47E3-47C9-BA3E-E7B546DA5B62}"/>
              </a:ext>
            </a:extLst>
          </p:cNvPr>
          <p:cNvGrpSpPr/>
          <p:nvPr/>
        </p:nvGrpSpPr>
        <p:grpSpPr>
          <a:xfrm>
            <a:off x="4860032" y="4561978"/>
            <a:ext cx="3898657" cy="1171278"/>
            <a:chOff x="5148065" y="4437112"/>
            <a:chExt cx="3797632" cy="1296144"/>
          </a:xfrm>
        </p:grpSpPr>
        <p:sp>
          <p:nvSpPr>
            <p:cNvPr id="14" name="Rounded Rectangle 8">
              <a:extLst>
                <a:ext uri="{FF2B5EF4-FFF2-40B4-BE49-F238E27FC236}">
                  <a16:creationId xmlns:a16="http://schemas.microsoft.com/office/drawing/2014/main" id="{C15350DE-A4DF-4842-A476-2EC9C6B33674}"/>
                </a:ext>
              </a:extLst>
            </p:cNvPr>
            <p:cNvSpPr/>
            <p:nvPr/>
          </p:nvSpPr>
          <p:spPr>
            <a:xfrm>
              <a:off x="5148065" y="4437112"/>
              <a:ext cx="3797632" cy="1296144"/>
            </a:xfrm>
            <a:prstGeom prst="roundRect">
              <a:avLst/>
            </a:prstGeom>
            <a:solidFill>
              <a:srgbClr val="76B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76B900"/>
                </a:solidFill>
              </a:endParaRPr>
            </a:p>
          </p:txBody>
        </p:sp>
        <p:sp>
          <p:nvSpPr>
            <p:cNvPr id="15" name="TextBox 14">
              <a:extLst>
                <a:ext uri="{FF2B5EF4-FFF2-40B4-BE49-F238E27FC236}">
                  <a16:creationId xmlns:a16="http://schemas.microsoft.com/office/drawing/2014/main" id="{142BA76C-E74D-45B6-A7C7-50125B19C30C}"/>
                </a:ext>
              </a:extLst>
            </p:cNvPr>
            <p:cNvSpPr txBox="1"/>
            <p:nvPr/>
          </p:nvSpPr>
          <p:spPr>
            <a:xfrm>
              <a:off x="5246681" y="4623519"/>
              <a:ext cx="3600399" cy="1021763"/>
            </a:xfrm>
            <a:prstGeom prst="rect">
              <a:avLst/>
            </a:prstGeom>
            <a:noFill/>
          </p:spPr>
          <p:txBody>
            <a:bodyPr wrap="square" rtlCol="0">
              <a:spAutoFit/>
            </a:bodyPr>
            <a:lstStyle/>
            <a:p>
              <a:pPr algn="r"/>
              <a:r>
                <a:rPr lang="en-GB" b="1" dirty="0">
                  <a:solidFill>
                    <a:schemeClr val="bg1"/>
                  </a:solidFill>
                </a:rPr>
                <a:t>40 beds</a:t>
              </a:r>
            </a:p>
            <a:p>
              <a:pPr algn="r"/>
              <a:r>
                <a:rPr lang="en-GB" b="1" dirty="0">
                  <a:solidFill>
                    <a:schemeClr val="bg1"/>
                  </a:solidFill>
                </a:rPr>
                <a:t>Sole occupancy</a:t>
              </a:r>
            </a:p>
            <a:p>
              <a:pPr algn="r"/>
              <a:r>
                <a:rPr lang="en-GB" b="1" dirty="0">
                  <a:solidFill>
                    <a:schemeClr val="bg1"/>
                  </a:solidFill>
                </a:rPr>
                <a:t>4 pupils per glamping pod</a:t>
              </a:r>
            </a:p>
          </p:txBody>
        </p:sp>
        <p:pic>
          <p:nvPicPr>
            <p:cNvPr id="16" name="Picture 15">
              <a:extLst>
                <a:ext uri="{FF2B5EF4-FFF2-40B4-BE49-F238E27FC236}">
                  <a16:creationId xmlns:a16="http://schemas.microsoft.com/office/drawing/2014/main" id="{ABC8617E-64A5-4B7C-A8D5-0B477ACE5410}"/>
                </a:ext>
              </a:extLst>
            </p:cNvPr>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508104" y="4553279"/>
              <a:ext cx="1207825" cy="603913"/>
            </a:xfrm>
            <a:prstGeom prst="rect">
              <a:avLst/>
            </a:prstGeom>
          </p:spPr>
        </p:pic>
      </p:grpSp>
    </p:spTree>
    <p:extLst>
      <p:ext uri="{BB962C8B-B14F-4D97-AF65-F5344CB8AC3E}">
        <p14:creationId xmlns:p14="http://schemas.microsoft.com/office/powerpoint/2010/main" val="1710636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AROUND THE SITE </a:t>
            </a:r>
          </a:p>
        </p:txBody>
      </p:sp>
      <p:cxnSp>
        <p:nvCxnSpPr>
          <p:cNvPr id="10" name="Straight Connector 9"/>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4406" y="3741349"/>
            <a:ext cx="1201950" cy="911787"/>
          </a:xfrm>
          <a:prstGeom prst="rect">
            <a:avLst/>
          </a:prstGeom>
        </p:spPr>
      </p:pic>
      <p:pic>
        <p:nvPicPr>
          <p:cNvPr id="2050" name="Picture 2">
            <a:extLst>
              <a:ext uri="{FF2B5EF4-FFF2-40B4-BE49-F238E27FC236}">
                <a16:creationId xmlns:a16="http://schemas.microsoft.com/office/drawing/2014/main" id="{FFB8F2CA-CB5F-480F-8818-69D71420E31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9CB9BF23-29B5-4CDF-8031-3B2729629B36}"/>
              </a:ext>
            </a:extLst>
          </p:cNvPr>
          <p:cNvGrpSpPr/>
          <p:nvPr/>
        </p:nvGrpSpPr>
        <p:grpSpPr>
          <a:xfrm>
            <a:off x="179511" y="1340768"/>
            <a:ext cx="8712969" cy="3869389"/>
            <a:chOff x="132380" y="1297748"/>
            <a:chExt cx="8712969" cy="3869389"/>
          </a:xfrm>
        </p:grpSpPr>
        <p:pic>
          <p:nvPicPr>
            <p:cNvPr id="4" name="Picture 3">
              <a:extLst>
                <a:ext uri="{FF2B5EF4-FFF2-40B4-BE49-F238E27FC236}">
                  <a16:creationId xmlns:a16="http://schemas.microsoft.com/office/drawing/2014/main" id="{B0290BAC-A009-4561-A1B4-669A7EE060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
            <a:stretch/>
          </p:blipFill>
          <p:spPr>
            <a:xfrm>
              <a:off x="132380" y="1297749"/>
              <a:ext cx="2758193" cy="1875660"/>
            </a:xfrm>
            <a:prstGeom prst="rect">
              <a:avLst/>
            </a:prstGeom>
          </p:spPr>
        </p:pic>
        <p:pic>
          <p:nvPicPr>
            <p:cNvPr id="6" name="Picture 5">
              <a:extLst>
                <a:ext uri="{FF2B5EF4-FFF2-40B4-BE49-F238E27FC236}">
                  <a16:creationId xmlns:a16="http://schemas.microsoft.com/office/drawing/2014/main" id="{E3F9A5F5-DC58-431A-9CE4-6B14EAECB9C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2380" y="3313048"/>
              <a:ext cx="2746947" cy="1854089"/>
            </a:xfrm>
            <a:prstGeom prst="rect">
              <a:avLst/>
            </a:prstGeom>
          </p:spPr>
        </p:pic>
        <p:pic>
          <p:nvPicPr>
            <p:cNvPr id="8" name="Picture 7">
              <a:extLst>
                <a:ext uri="{FF2B5EF4-FFF2-40B4-BE49-F238E27FC236}">
                  <a16:creationId xmlns:a16="http://schemas.microsoft.com/office/drawing/2014/main" id="{9BB9AC0A-D6B4-47BD-B972-31E5F6D092E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26780" y="1297748"/>
              <a:ext cx="2718569" cy="1870605"/>
            </a:xfrm>
            <a:prstGeom prst="rect">
              <a:avLst/>
            </a:prstGeom>
          </p:spPr>
        </p:pic>
        <p:pic>
          <p:nvPicPr>
            <p:cNvPr id="11" name="Picture 10">
              <a:extLst>
                <a:ext uri="{FF2B5EF4-FFF2-40B4-BE49-F238E27FC236}">
                  <a16:creationId xmlns:a16="http://schemas.microsoft.com/office/drawing/2014/main" id="{EC42D575-722E-4696-BFEF-44D7A35EC3B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012701" y="1297749"/>
              <a:ext cx="2976149" cy="1868756"/>
            </a:xfrm>
            <a:prstGeom prst="rect">
              <a:avLst/>
            </a:prstGeom>
          </p:spPr>
        </p:pic>
        <p:pic>
          <p:nvPicPr>
            <p:cNvPr id="4102" name="Picture 6">
              <a:extLst>
                <a:ext uri="{FF2B5EF4-FFF2-40B4-BE49-F238E27FC236}">
                  <a16:creationId xmlns:a16="http://schemas.microsoft.com/office/drawing/2014/main" id="{D2EEF353-108B-466E-81D8-ABEDB3B6E32D}"/>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012701" y="3313972"/>
              <a:ext cx="3359554" cy="1852243"/>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a:extLst>
              <a:ext uri="{FF2B5EF4-FFF2-40B4-BE49-F238E27FC236}">
                <a16:creationId xmlns:a16="http://schemas.microsoft.com/office/drawing/2014/main" id="{9D61917A-DA31-47F6-8F65-276B1397AC36}"/>
              </a:ext>
            </a:extLst>
          </p:cNvPr>
          <p:cNvPicPr>
            <a:picLocks noChangeAspect="1"/>
          </p:cNvPicPr>
          <p:nvPr/>
        </p:nvPicPr>
        <p:blipFill>
          <a:blip r:embed="rId10" cstate="email">
            <a:clrChange>
              <a:clrFrom>
                <a:srgbClr val="D2D2D2"/>
              </a:clrFrom>
              <a:clrTo>
                <a:srgbClr val="D2D2D2">
                  <a:alpha val="0"/>
                </a:srgbClr>
              </a:clrTo>
            </a:clrChange>
            <a:extLst>
              <a:ext uri="{BEBA8EAE-BF5A-486C-A8C5-ECC9F3942E4B}">
                <a14:imgProps xmlns:a14="http://schemas.microsoft.com/office/drawing/2010/main">
                  <a14:imgLayer r:embed="rId11">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pic>
        <p:nvPicPr>
          <p:cNvPr id="5" name="Picture 4">
            <a:extLst>
              <a:ext uri="{FF2B5EF4-FFF2-40B4-BE49-F238E27FC236}">
                <a16:creationId xmlns:a16="http://schemas.microsoft.com/office/drawing/2014/main" id="{3A47D157-4081-411D-B0DA-4712DBF858D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r="-220"/>
          <a:stretch/>
        </p:blipFill>
        <p:spPr>
          <a:xfrm>
            <a:off x="179511" y="5349796"/>
            <a:ext cx="6261105" cy="1394878"/>
          </a:xfrm>
          <a:prstGeom prst="rect">
            <a:avLst/>
          </a:prstGeom>
        </p:spPr>
      </p:pic>
      <p:pic>
        <p:nvPicPr>
          <p:cNvPr id="1026" name="Picture 2" descr="AHOEC GOLD logo - Derwent Hill">
            <a:extLst>
              <a:ext uri="{FF2B5EF4-FFF2-40B4-BE49-F238E27FC236}">
                <a16:creationId xmlns:a16="http://schemas.microsoft.com/office/drawing/2014/main" id="{640F60B5-6BB3-41B6-ABF0-78EE232ADC8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289618" y="4801997"/>
            <a:ext cx="973476" cy="8078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D54849E-63DE-4381-B1CB-C29ADD10750B}"/>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7931376" y="3717032"/>
            <a:ext cx="905626" cy="886341"/>
          </a:xfrm>
          <a:prstGeom prst="rect">
            <a:avLst/>
          </a:prstGeom>
        </p:spPr>
      </p:pic>
    </p:spTree>
    <p:extLst>
      <p:ext uri="{BB962C8B-B14F-4D97-AF65-F5344CB8AC3E}">
        <p14:creationId xmlns:p14="http://schemas.microsoft.com/office/powerpoint/2010/main" val="3264422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F208B6-5728-421C-A4BC-642CF8A6DF9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44852" cy="6858000"/>
          </a:xfrm>
          <a:prstGeom prst="rect">
            <a:avLst/>
          </a:prstGeom>
        </p:spPr>
      </p:pic>
      <p:sp>
        <p:nvSpPr>
          <p:cNvPr id="4" name="Arrow: Pentagon 3">
            <a:extLst>
              <a:ext uri="{FF2B5EF4-FFF2-40B4-BE49-F238E27FC236}">
                <a16:creationId xmlns:a16="http://schemas.microsoft.com/office/drawing/2014/main" id="{8B1A3779-0FE9-48D4-BDDC-C2345027FF58}"/>
              </a:ext>
            </a:extLst>
          </p:cNvPr>
          <p:cNvSpPr/>
          <p:nvPr/>
        </p:nvSpPr>
        <p:spPr>
          <a:xfrm rot="10800000" flipH="1" flipV="1">
            <a:off x="-180528" y="5445224"/>
            <a:ext cx="4032448" cy="898132"/>
          </a:xfrm>
          <a:prstGeom prst="homePlate">
            <a:avLst/>
          </a:prstGeom>
          <a:solidFill>
            <a:srgbClr val="82C6E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Arial Narrow" panose="020B0606020202030204" pitchFamily="34" charset="0"/>
                <a:cs typeface="Arial" panose="020B0604020202020204" pitchFamily="34" charset="0"/>
              </a:rPr>
              <a:t>    Exciting challenges…</a:t>
            </a:r>
            <a:endParaRPr lang="en-GB" sz="2400" b="1" dirty="0">
              <a:solidFill>
                <a:schemeClr val="tx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69496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822A723-C07C-49D3-80AF-AE8BFD11E4E5}"/>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4"/>
          <a:stretch/>
        </p:blipFill>
        <p:spPr>
          <a:xfrm>
            <a:off x="-396552" y="1"/>
            <a:ext cx="10009112" cy="6857999"/>
          </a:xfrm>
          <a:prstGeom prst="rect">
            <a:avLst/>
          </a:prstGeom>
        </p:spPr>
      </p:pic>
      <p:sp>
        <p:nvSpPr>
          <p:cNvPr id="4" name="Arrow: Pentagon 3">
            <a:extLst>
              <a:ext uri="{FF2B5EF4-FFF2-40B4-BE49-F238E27FC236}">
                <a16:creationId xmlns:a16="http://schemas.microsoft.com/office/drawing/2014/main" id="{C15A99EC-BB99-4586-9D5C-26D6ABB0D35D}"/>
              </a:ext>
            </a:extLst>
          </p:cNvPr>
          <p:cNvSpPr/>
          <p:nvPr/>
        </p:nvSpPr>
        <p:spPr>
          <a:xfrm rot="10800000" flipV="1">
            <a:off x="4716016" y="5517232"/>
            <a:ext cx="4752528" cy="898132"/>
          </a:xfrm>
          <a:prstGeom prst="homePlate">
            <a:avLst/>
          </a:prstGeom>
          <a:solidFill>
            <a:srgbClr val="82C6E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Arial Narrow" panose="020B0606020202030204" pitchFamily="34" charset="0"/>
                <a:cs typeface="Arial" panose="020B0604020202020204" pitchFamily="34" charset="0"/>
              </a:rPr>
              <a:t>… in memorable places    </a:t>
            </a:r>
            <a:endParaRPr lang="en-GB" sz="2400" b="1" dirty="0">
              <a:solidFill>
                <a:schemeClr val="tx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96687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0E33D5-4A5F-465A-944A-7BE8E8C0A1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7200800"/>
          </a:xfrm>
          <a:prstGeom prst="rect">
            <a:avLst/>
          </a:prstGeom>
        </p:spPr>
      </p:pic>
      <p:sp>
        <p:nvSpPr>
          <p:cNvPr id="4" name="Arrow: Pentagon 3">
            <a:extLst>
              <a:ext uri="{FF2B5EF4-FFF2-40B4-BE49-F238E27FC236}">
                <a16:creationId xmlns:a16="http://schemas.microsoft.com/office/drawing/2014/main" id="{08F25B06-758A-4CE1-B6B3-6BB84D6E040D}"/>
              </a:ext>
            </a:extLst>
          </p:cNvPr>
          <p:cNvSpPr/>
          <p:nvPr/>
        </p:nvSpPr>
        <p:spPr>
          <a:xfrm rot="10800000" flipH="1" flipV="1">
            <a:off x="-180528" y="5445224"/>
            <a:ext cx="3672408" cy="898132"/>
          </a:xfrm>
          <a:prstGeom prst="homePlate">
            <a:avLst/>
          </a:prstGeom>
          <a:solidFill>
            <a:srgbClr val="82C6E2"/>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tx1"/>
                </a:solidFill>
                <a:latin typeface="Arial Narrow" panose="020B0606020202030204" pitchFamily="34" charset="0"/>
                <a:cs typeface="Arial" panose="020B0604020202020204" pitchFamily="34" charset="0"/>
              </a:rPr>
              <a:t>And time to play.</a:t>
            </a:r>
            <a:endParaRPr lang="en-GB" sz="2400" b="1" dirty="0">
              <a:solidFill>
                <a:schemeClr val="tx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191481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A79377F-5F0C-48ED-B91F-D7102E51B9D4}"/>
              </a:ext>
            </a:extLst>
          </p:cNvPr>
          <p:cNvPicPr>
            <a:picLocks noChangeAspect="1"/>
          </p:cNvPicPr>
          <p:nvPr/>
        </p:nvPicPr>
        <p:blipFill>
          <a:blip r:embed="rId3" cstate="email">
            <a:clrChange>
              <a:clrFrom>
                <a:srgbClr val="D2D2D2"/>
              </a:clrFrom>
              <a:clrTo>
                <a:srgbClr val="D2D2D2">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6732240" y="5948983"/>
            <a:ext cx="2088232" cy="792385"/>
          </a:xfrm>
          <a:prstGeom prst="rect">
            <a:avLst/>
          </a:prstGeom>
        </p:spPr>
      </p:pic>
      <p:pic>
        <p:nvPicPr>
          <p:cNvPr id="3" name="Picture 2">
            <a:extLst>
              <a:ext uri="{FF2B5EF4-FFF2-40B4-BE49-F238E27FC236}">
                <a16:creationId xmlns:a16="http://schemas.microsoft.com/office/drawing/2014/main" id="{5DDDA7A0-E655-4E8E-A0EB-84467D34AD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1634" y="1268907"/>
            <a:ext cx="3986829" cy="3328322"/>
          </a:xfrm>
          <a:prstGeom prst="rect">
            <a:avLst/>
          </a:prstGeom>
          <a:effectLst>
            <a:reflection blurRad="6350" stA="50000" endA="300" endPos="38500" dist="50800" dir="5400000" sy="-100000" algn="bl" rotWithShape="0"/>
            <a:softEdge rad="127000"/>
          </a:effectLst>
        </p:spPr>
      </p:pic>
      <p:sp>
        <p:nvSpPr>
          <p:cNvPr id="2" name="Title 1"/>
          <p:cNvSpPr>
            <a:spLocks noGrp="1"/>
          </p:cNvSpPr>
          <p:nvPr>
            <p:ph type="title"/>
          </p:nvPr>
        </p:nvSpPr>
        <p:spPr>
          <a:xfrm>
            <a:off x="457200" y="125907"/>
            <a:ext cx="8229600" cy="1143000"/>
          </a:xfrm>
        </p:spPr>
        <p:txBody>
          <a:bodyPr>
            <a:normAutofit/>
          </a:bodyPr>
          <a:lstStyle/>
          <a:p>
            <a:pPr algn="l"/>
            <a:r>
              <a:rPr lang="en-GB" sz="2800" b="1" dirty="0">
                <a:latin typeface="Arial Narrow" panose="020B0606020202030204" pitchFamily="34" charset="0"/>
              </a:rPr>
              <a:t>ACTIVITIES</a:t>
            </a:r>
          </a:p>
        </p:txBody>
      </p:sp>
      <p:cxnSp>
        <p:nvCxnSpPr>
          <p:cNvPr id="10" name="Straight Connector 9"/>
          <p:cNvCxnSpPr/>
          <p:nvPr/>
        </p:nvCxnSpPr>
        <p:spPr>
          <a:xfrm>
            <a:off x="0" y="1124744"/>
            <a:ext cx="9144000" cy="0"/>
          </a:xfrm>
          <a:prstGeom prst="line">
            <a:avLst/>
          </a:prstGeom>
          <a:ln w="3492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11560" y="1676182"/>
            <a:ext cx="7920880" cy="369332"/>
          </a:xfrm>
          <a:prstGeom prst="rect">
            <a:avLst/>
          </a:prstGeom>
          <a:noFill/>
        </p:spPr>
        <p:txBody>
          <a:bodyPr wrap="square" rtlCol="0">
            <a:spAutoFit/>
          </a:bodyPr>
          <a:lstStyle/>
          <a:p>
            <a:endParaRPr lang="en-GB" dirty="0"/>
          </a:p>
        </p:txBody>
      </p:sp>
      <p:sp>
        <p:nvSpPr>
          <p:cNvPr id="5" name="TextBox 4"/>
          <p:cNvSpPr txBox="1"/>
          <p:nvPr/>
        </p:nvSpPr>
        <p:spPr>
          <a:xfrm>
            <a:off x="395536" y="1415275"/>
            <a:ext cx="3864816" cy="2031325"/>
          </a:xfrm>
          <a:prstGeom prst="rect">
            <a:avLst/>
          </a:prstGeom>
          <a:noFill/>
        </p:spPr>
        <p:txBody>
          <a:bodyPr wrap="square" rtlCol="0">
            <a:spAutoFit/>
          </a:bodyPr>
          <a:lstStyle/>
          <a:p>
            <a:r>
              <a:rPr lang="en-GB" dirty="0"/>
              <a:t>Activities at the centre are about adventure, challenge, exploration, discovery and learning through experience.</a:t>
            </a:r>
          </a:p>
          <a:p>
            <a:endParaRPr lang="en-GB" dirty="0"/>
          </a:p>
          <a:p>
            <a:r>
              <a:rPr lang="en-GB" dirty="0"/>
              <a:t>We make full use of the beautiful 90 acre ancient woodland</a:t>
            </a:r>
          </a:p>
        </p:txBody>
      </p:sp>
      <p:sp>
        <p:nvSpPr>
          <p:cNvPr id="18" name="TextBox 17"/>
          <p:cNvSpPr txBox="1"/>
          <p:nvPr/>
        </p:nvSpPr>
        <p:spPr>
          <a:xfrm>
            <a:off x="415631" y="3861048"/>
            <a:ext cx="4762753" cy="2585323"/>
          </a:xfrm>
          <a:prstGeom prst="rect">
            <a:avLst/>
          </a:prstGeom>
          <a:noFill/>
        </p:spPr>
        <p:txBody>
          <a:bodyPr wrap="square" rtlCol="0">
            <a:spAutoFit/>
          </a:bodyPr>
          <a:lstStyle/>
          <a:p>
            <a:r>
              <a:rPr lang="en-GB" b="1" dirty="0"/>
              <a:t>Activities can include:</a:t>
            </a:r>
          </a:p>
          <a:p>
            <a:pPr marL="285750" indent="-285750">
              <a:buFont typeface="Arial" panose="020B0604020202020204" pitchFamily="34" charset="0"/>
              <a:buChar char="•"/>
            </a:pPr>
            <a:r>
              <a:rPr lang="en-GB" dirty="0"/>
              <a:t>High ropes course </a:t>
            </a:r>
          </a:p>
          <a:p>
            <a:pPr marL="285750" indent="-285750">
              <a:buFont typeface="Arial" panose="020B0604020202020204" pitchFamily="34" charset="0"/>
              <a:buChar char="•"/>
            </a:pPr>
            <a:r>
              <a:rPr lang="en-GB" dirty="0"/>
              <a:t>Climbing wall/abseil </a:t>
            </a:r>
          </a:p>
          <a:p>
            <a:pPr marL="285750" indent="-285750">
              <a:buFont typeface="Arial" panose="020B0604020202020204" pitchFamily="34" charset="0"/>
              <a:buChar char="•"/>
            </a:pPr>
            <a:r>
              <a:rPr lang="en-GB" dirty="0"/>
              <a:t>Bushcraft skills and shelter building</a:t>
            </a:r>
          </a:p>
          <a:p>
            <a:pPr marL="285750" indent="-285750">
              <a:buFont typeface="Arial" panose="020B0604020202020204" pitchFamily="34" charset="0"/>
              <a:buChar char="•"/>
            </a:pPr>
            <a:r>
              <a:rPr lang="en-GB" dirty="0"/>
              <a:t>Night walk and campfires </a:t>
            </a:r>
          </a:p>
          <a:p>
            <a:pPr marL="285750" indent="-285750">
              <a:buFont typeface="Arial" panose="020B0604020202020204" pitchFamily="34" charset="0"/>
              <a:buChar char="•"/>
            </a:pPr>
            <a:r>
              <a:rPr lang="en-GB" dirty="0"/>
              <a:t>Orienteering  / Geo caching</a:t>
            </a:r>
          </a:p>
          <a:p>
            <a:pPr marL="285750" indent="-285750">
              <a:buFont typeface="Arial" panose="020B0604020202020204" pitchFamily="34" charset="0"/>
              <a:buChar char="•"/>
            </a:pPr>
            <a:r>
              <a:rPr lang="en-GB" dirty="0"/>
              <a:t>Underground mine</a:t>
            </a:r>
          </a:p>
          <a:p>
            <a:pPr marL="285750" indent="-285750">
              <a:buFont typeface="Arial" panose="020B0604020202020204" pitchFamily="34" charset="0"/>
              <a:buChar char="•"/>
            </a:pPr>
            <a:r>
              <a:rPr lang="en-GB" dirty="0"/>
              <a:t>Archery</a:t>
            </a:r>
          </a:p>
          <a:p>
            <a:pPr marL="285750" indent="-285750">
              <a:buFont typeface="Arial" panose="020B0604020202020204" pitchFamily="34" charset="0"/>
              <a:buChar char="•"/>
            </a:pPr>
            <a:r>
              <a:rPr lang="en-GB" dirty="0"/>
              <a:t>Team confidence building games</a:t>
            </a:r>
          </a:p>
        </p:txBody>
      </p:sp>
      <p:grpSp>
        <p:nvGrpSpPr>
          <p:cNvPr id="7" name="Group 6">
            <a:extLst>
              <a:ext uri="{FF2B5EF4-FFF2-40B4-BE49-F238E27FC236}">
                <a16:creationId xmlns:a16="http://schemas.microsoft.com/office/drawing/2014/main" id="{F758789C-C1D3-4BC2-8E73-C178B2BF21D6}"/>
              </a:ext>
            </a:extLst>
          </p:cNvPr>
          <p:cNvGrpSpPr/>
          <p:nvPr/>
        </p:nvGrpSpPr>
        <p:grpSpPr>
          <a:xfrm>
            <a:off x="4599371" y="4869156"/>
            <a:ext cx="4293109" cy="1224142"/>
            <a:chOff x="4860032" y="4684436"/>
            <a:chExt cx="3769687" cy="967560"/>
          </a:xfrm>
        </p:grpSpPr>
        <p:grpSp>
          <p:nvGrpSpPr>
            <p:cNvPr id="16" name="Group 15"/>
            <p:cNvGrpSpPr/>
            <p:nvPr/>
          </p:nvGrpSpPr>
          <p:grpSpPr>
            <a:xfrm>
              <a:off x="4860032" y="4684436"/>
              <a:ext cx="3769687" cy="661216"/>
              <a:chOff x="5019502" y="4269274"/>
              <a:chExt cx="3797632" cy="1296144"/>
            </a:xfrm>
          </p:grpSpPr>
          <p:sp>
            <p:nvSpPr>
              <p:cNvPr id="9" name="Rounded Rectangle 8"/>
              <p:cNvSpPr/>
              <p:nvPr/>
            </p:nvSpPr>
            <p:spPr>
              <a:xfrm>
                <a:off x="5019502" y="4269274"/>
                <a:ext cx="3797632" cy="1296144"/>
              </a:xfrm>
              <a:prstGeom prst="roundRect">
                <a:avLst/>
              </a:prstGeom>
              <a:solidFill>
                <a:srgbClr val="76B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76B900"/>
                  </a:solidFill>
                </a:endParaRPr>
              </a:p>
            </p:txBody>
          </p:sp>
          <p:sp>
            <p:nvSpPr>
              <p:cNvPr id="12" name="TextBox 11"/>
              <p:cNvSpPr txBox="1"/>
              <p:nvPr/>
            </p:nvSpPr>
            <p:spPr>
              <a:xfrm>
                <a:off x="5163039" y="4637343"/>
                <a:ext cx="3600398" cy="474855"/>
              </a:xfrm>
              <a:prstGeom prst="rect">
                <a:avLst/>
              </a:prstGeom>
              <a:noFill/>
            </p:spPr>
            <p:txBody>
              <a:bodyPr wrap="square" rtlCol="0">
                <a:spAutoFit/>
              </a:bodyPr>
              <a:lstStyle/>
              <a:p>
                <a:endParaRPr lang="en-GB" b="1" dirty="0">
                  <a:solidFill>
                    <a:schemeClr val="bg1"/>
                  </a:solidFill>
                </a:endParaRPr>
              </a:p>
            </p:txBody>
          </p:sp>
        </p:grpSp>
        <p:sp>
          <p:nvSpPr>
            <p:cNvPr id="6" name="Rectangle 5">
              <a:extLst>
                <a:ext uri="{FF2B5EF4-FFF2-40B4-BE49-F238E27FC236}">
                  <a16:creationId xmlns:a16="http://schemas.microsoft.com/office/drawing/2014/main" id="{9352E041-79E6-4C3F-8FAC-3567134FBFA3}"/>
                </a:ext>
              </a:extLst>
            </p:cNvPr>
            <p:cNvSpPr/>
            <p:nvPr/>
          </p:nvSpPr>
          <p:spPr>
            <a:xfrm>
              <a:off x="5002513" y="4748574"/>
              <a:ext cx="3573904" cy="903422"/>
            </a:xfrm>
            <a:prstGeom prst="rect">
              <a:avLst/>
            </a:prstGeom>
          </p:spPr>
          <p:txBody>
            <a:bodyPr wrap="square">
              <a:spAutoFit/>
            </a:bodyPr>
            <a:lstStyle/>
            <a:p>
              <a:r>
                <a:rPr lang="en-GB" b="1" dirty="0">
                  <a:solidFill>
                    <a:schemeClr val="bg1"/>
                  </a:solidFill>
                </a:rPr>
                <a:t>We include structured free time; this is a great chance for relationships develop.</a:t>
              </a:r>
            </a:p>
          </p:txBody>
        </p:sp>
      </p:grpSp>
      <p:pic>
        <p:nvPicPr>
          <p:cNvPr id="14" name="Picture 2">
            <a:extLst>
              <a:ext uri="{FF2B5EF4-FFF2-40B4-BE49-F238E27FC236}">
                <a16:creationId xmlns:a16="http://schemas.microsoft.com/office/drawing/2014/main" id="{9B85EE96-B7A1-4175-9610-2C80CD9ABD9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752615" y="184141"/>
            <a:ext cx="20843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0368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2121</TotalTime>
  <Words>824</Words>
  <Application>Microsoft Office PowerPoint</Application>
  <PresentationFormat>On-screen Show (4:3)</PresentationFormat>
  <Paragraphs>162</Paragraphs>
  <Slides>21</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Arial Narrow</vt:lpstr>
      <vt:lpstr>Calibri</vt:lpstr>
      <vt:lpstr>Office Theme</vt:lpstr>
      <vt:lpstr>PowerPoint Presentation</vt:lpstr>
      <vt:lpstr>PowerPoint Presentation</vt:lpstr>
      <vt:lpstr>ABOUT SANDWELL RESIDENTIAL SERVICE</vt:lpstr>
      <vt:lpstr>ORCHARD VILLAGE @ FRANK CHAPMAN</vt:lpstr>
      <vt:lpstr>AROUND THE SITE </vt:lpstr>
      <vt:lpstr>PowerPoint Presentation</vt:lpstr>
      <vt:lpstr>PowerPoint Presentation</vt:lpstr>
      <vt:lpstr>PowerPoint Presentation</vt:lpstr>
      <vt:lpstr>ACTIVITIES</vt:lpstr>
      <vt:lpstr>PowerPoint Presentation</vt:lpstr>
      <vt:lpstr>LEARNING</vt:lpstr>
      <vt:lpstr>PowerPoint Presentation</vt:lpstr>
      <vt:lpstr>PowerPoint Presentation</vt:lpstr>
      <vt:lpstr>PowerPoint Presentation</vt:lpstr>
      <vt:lpstr>WHY GO TO FRANK CHAPMAN?</vt:lpstr>
      <vt:lpstr>THE EVIDENCE</vt:lpstr>
      <vt:lpstr>PowerPoint Presentation</vt:lpstr>
      <vt:lpstr>SLEEPING</vt:lpstr>
      <vt:lpstr>PowerPoint Presentation</vt:lpstr>
      <vt:lpstr>FOOD GLORIOUS FOOD</vt:lpstr>
      <vt:lpstr>PowerPoint Presentation</vt:lpstr>
    </vt:vector>
  </TitlesOfParts>
  <Company>Sandwell Metropolitan Borough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Davies</dc:creator>
  <cp:lastModifiedBy>Chris Davies</cp:lastModifiedBy>
  <cp:revision>146</cp:revision>
  <dcterms:created xsi:type="dcterms:W3CDTF">2017-05-08T09:48:53Z</dcterms:created>
  <dcterms:modified xsi:type="dcterms:W3CDTF">2021-11-25T15:29:50Z</dcterms:modified>
</cp:coreProperties>
</file>